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71" r:id="rId5"/>
    <p:sldId id="354" r:id="rId6"/>
    <p:sldId id="355" r:id="rId7"/>
    <p:sldId id="293" r:id="rId8"/>
    <p:sldId id="378" r:id="rId9"/>
    <p:sldId id="356" r:id="rId10"/>
    <p:sldId id="379" r:id="rId11"/>
    <p:sldId id="357" r:id="rId12"/>
    <p:sldId id="358" r:id="rId13"/>
    <p:sldId id="359" r:id="rId14"/>
    <p:sldId id="326" r:id="rId1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10" autoAdjust="0"/>
  </p:normalViewPr>
  <p:slideViewPr>
    <p:cSldViewPr>
      <p:cViewPr varScale="1">
        <p:scale>
          <a:sx n="100" d="100"/>
          <a:sy n="100" d="100"/>
        </p:scale>
        <p:origin x="420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2745" y="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82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AF0EC5-8906-4725-851D-24EA4A568B3C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3A4A94-D1CC-4DFD-B110-BEC9B31588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31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FBC00A-774E-408B-98F7-7E03F3D8DB47}" type="slidenum">
              <a:rPr lang="en-US"/>
              <a:pPr/>
              <a:t>1</a:t>
            </a:fld>
            <a:endParaRPr lang="en-US"/>
          </a:p>
        </p:txBody>
      </p:sp>
      <p:sp>
        <p:nvSpPr>
          <p:cNvPr id="48138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48139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18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3A4A94-D1CC-4DFD-B110-BEC9B31588B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86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du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24418" y="2000240"/>
            <a:ext cx="10974916" cy="4400560"/>
          </a:xfrm>
        </p:spPr>
        <p:txBody>
          <a:bodyPr/>
          <a:lstStyle>
            <a:lvl1pPr marL="0" indent="0">
              <a:buFontTx/>
              <a:buNone/>
              <a:defRPr sz="4800" baseline="0"/>
            </a:lvl1pPr>
          </a:lstStyle>
          <a:p>
            <a:r>
              <a:rPr lang="en-US" dirty="0"/>
              <a:t>&lt;Enter module title here&gt;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&lt;Enter slide title here&gt;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71415"/>
            <a:ext cx="10972800" cy="668319"/>
          </a:xfrm>
        </p:spPr>
        <p:txBody>
          <a:bodyPr/>
          <a:lstStyle>
            <a:lvl1pPr>
              <a:defRPr sz="4000" baseline="0"/>
            </a:lvl1pPr>
          </a:lstStyle>
          <a:p>
            <a:r>
              <a:rPr lang="en-US" dirty="0"/>
              <a:t>&lt;Enter slide title here&gt;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 userDrawn="1"/>
        </p:nvSpPr>
        <p:spPr bwMode="auto">
          <a:xfrm rot="5400000">
            <a:off x="797985" y="792693"/>
            <a:ext cx="184150" cy="19261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52466" y="749509"/>
            <a:ext cx="10629369" cy="285752"/>
          </a:xfrm>
        </p:spPr>
        <p:txBody>
          <a:bodyPr anchor="ctr" anchorCtr="0"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&lt;Enter slide subtitle here&gt;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CB9665-AF7A-4210-B047-22CE383B08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 2013 SolidQ –  Think Big. Move Fast.</a:t>
            </a:r>
            <a:endParaRPr lang="en-US" i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mon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2" y="188913"/>
            <a:ext cx="9105925" cy="7921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Demonstration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&lt;Enter demonstration title here&gt;</a:t>
            </a:r>
          </a:p>
        </p:txBody>
      </p:sp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9838269" y="98426"/>
            <a:ext cx="2209801" cy="804863"/>
            <a:chOff x="2109" y="164"/>
            <a:chExt cx="2520" cy="1224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2109" y="164"/>
              <a:ext cx="2520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3409" y="260"/>
              <a:ext cx="1148" cy="1124"/>
            </a:xfrm>
            <a:custGeom>
              <a:avLst/>
              <a:gdLst>
                <a:gd name="T0" fmla="*/ 1148 w 1148"/>
                <a:gd name="T1" fmla="*/ 638 h 1124"/>
                <a:gd name="T2" fmla="*/ 942 w 1148"/>
                <a:gd name="T3" fmla="*/ 358 h 1124"/>
                <a:gd name="T4" fmla="*/ 850 w 1148"/>
                <a:gd name="T5" fmla="*/ 358 h 1124"/>
                <a:gd name="T6" fmla="*/ 844 w 1148"/>
                <a:gd name="T7" fmla="*/ 382 h 1124"/>
                <a:gd name="T8" fmla="*/ 814 w 1148"/>
                <a:gd name="T9" fmla="*/ 412 h 1124"/>
                <a:gd name="T10" fmla="*/ 766 w 1148"/>
                <a:gd name="T11" fmla="*/ 424 h 1124"/>
                <a:gd name="T12" fmla="*/ 730 w 1148"/>
                <a:gd name="T13" fmla="*/ 412 h 1124"/>
                <a:gd name="T14" fmla="*/ 698 w 1148"/>
                <a:gd name="T15" fmla="*/ 388 h 1124"/>
                <a:gd name="T16" fmla="*/ 692 w 1148"/>
                <a:gd name="T17" fmla="*/ 358 h 1124"/>
                <a:gd name="T18" fmla="*/ 614 w 1148"/>
                <a:gd name="T19" fmla="*/ 358 h 1124"/>
                <a:gd name="T20" fmla="*/ 468 w 1148"/>
                <a:gd name="T21" fmla="*/ 468 h 1124"/>
                <a:gd name="T22" fmla="*/ 444 w 1148"/>
                <a:gd name="T23" fmla="*/ 462 h 1124"/>
                <a:gd name="T24" fmla="*/ 340 w 1148"/>
                <a:gd name="T25" fmla="*/ 322 h 1124"/>
                <a:gd name="T26" fmla="*/ 280 w 1148"/>
                <a:gd name="T27" fmla="*/ 364 h 1124"/>
                <a:gd name="T28" fmla="*/ 6 w 1148"/>
                <a:gd name="T29" fmla="*/ 0 h 1124"/>
                <a:gd name="T30" fmla="*/ 0 w 1148"/>
                <a:gd name="T31" fmla="*/ 30 h 1124"/>
                <a:gd name="T32" fmla="*/ 262 w 1148"/>
                <a:gd name="T33" fmla="*/ 382 h 1124"/>
                <a:gd name="T34" fmla="*/ 214 w 1148"/>
                <a:gd name="T35" fmla="*/ 424 h 1124"/>
                <a:gd name="T36" fmla="*/ 408 w 1148"/>
                <a:gd name="T37" fmla="*/ 680 h 1124"/>
                <a:gd name="T38" fmla="*/ 444 w 1148"/>
                <a:gd name="T39" fmla="*/ 692 h 1124"/>
                <a:gd name="T40" fmla="*/ 474 w 1148"/>
                <a:gd name="T41" fmla="*/ 680 h 1124"/>
                <a:gd name="T42" fmla="*/ 572 w 1148"/>
                <a:gd name="T43" fmla="*/ 614 h 1124"/>
                <a:gd name="T44" fmla="*/ 572 w 1148"/>
                <a:gd name="T45" fmla="*/ 1124 h 1124"/>
                <a:gd name="T46" fmla="*/ 996 w 1148"/>
                <a:gd name="T47" fmla="*/ 1124 h 1124"/>
                <a:gd name="T48" fmla="*/ 996 w 1148"/>
                <a:gd name="T49" fmla="*/ 838 h 1124"/>
                <a:gd name="T50" fmla="*/ 984 w 1148"/>
                <a:gd name="T51" fmla="*/ 808 h 1124"/>
                <a:gd name="T52" fmla="*/ 1148 w 1148"/>
                <a:gd name="T53" fmla="*/ 692 h 1124"/>
                <a:gd name="T54" fmla="*/ 1148 w 1148"/>
                <a:gd name="T55" fmla="*/ 638 h 1124"/>
                <a:gd name="T56" fmla="*/ 832 w 1148"/>
                <a:gd name="T57" fmla="*/ 946 h 1124"/>
                <a:gd name="T58" fmla="*/ 644 w 1148"/>
                <a:gd name="T59" fmla="*/ 680 h 1124"/>
                <a:gd name="T60" fmla="*/ 826 w 1148"/>
                <a:gd name="T61" fmla="*/ 558 h 1124"/>
                <a:gd name="T62" fmla="*/ 906 w 1148"/>
                <a:gd name="T63" fmla="*/ 674 h 1124"/>
                <a:gd name="T64" fmla="*/ 844 w 1148"/>
                <a:gd name="T65" fmla="*/ 722 h 1124"/>
                <a:gd name="T66" fmla="*/ 942 w 1148"/>
                <a:gd name="T67" fmla="*/ 862 h 1124"/>
                <a:gd name="T68" fmla="*/ 832 w 1148"/>
                <a:gd name="T69" fmla="*/ 946 h 11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48"/>
                <a:gd name="T106" fmla="*/ 0 h 1124"/>
                <a:gd name="T107" fmla="*/ 1148 w 1148"/>
                <a:gd name="T108" fmla="*/ 1124 h 11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8" h="1124">
                  <a:moveTo>
                    <a:pt x="1148" y="638"/>
                  </a:moveTo>
                  <a:lnTo>
                    <a:pt x="942" y="358"/>
                  </a:lnTo>
                  <a:lnTo>
                    <a:pt x="850" y="358"/>
                  </a:lnTo>
                  <a:lnTo>
                    <a:pt x="844" y="382"/>
                  </a:lnTo>
                  <a:lnTo>
                    <a:pt x="814" y="412"/>
                  </a:lnTo>
                  <a:lnTo>
                    <a:pt x="766" y="424"/>
                  </a:lnTo>
                  <a:lnTo>
                    <a:pt x="730" y="412"/>
                  </a:lnTo>
                  <a:lnTo>
                    <a:pt x="698" y="388"/>
                  </a:lnTo>
                  <a:lnTo>
                    <a:pt x="692" y="358"/>
                  </a:lnTo>
                  <a:lnTo>
                    <a:pt x="614" y="358"/>
                  </a:lnTo>
                  <a:lnTo>
                    <a:pt x="468" y="468"/>
                  </a:lnTo>
                  <a:lnTo>
                    <a:pt x="444" y="462"/>
                  </a:lnTo>
                  <a:lnTo>
                    <a:pt x="340" y="322"/>
                  </a:lnTo>
                  <a:lnTo>
                    <a:pt x="280" y="364"/>
                  </a:lnTo>
                  <a:lnTo>
                    <a:pt x="6" y="0"/>
                  </a:lnTo>
                  <a:lnTo>
                    <a:pt x="0" y="30"/>
                  </a:lnTo>
                  <a:lnTo>
                    <a:pt x="262" y="382"/>
                  </a:lnTo>
                  <a:lnTo>
                    <a:pt x="214" y="424"/>
                  </a:lnTo>
                  <a:lnTo>
                    <a:pt x="408" y="680"/>
                  </a:lnTo>
                  <a:lnTo>
                    <a:pt x="444" y="692"/>
                  </a:lnTo>
                  <a:lnTo>
                    <a:pt x="474" y="680"/>
                  </a:lnTo>
                  <a:lnTo>
                    <a:pt x="572" y="614"/>
                  </a:lnTo>
                  <a:lnTo>
                    <a:pt x="572" y="1124"/>
                  </a:lnTo>
                  <a:lnTo>
                    <a:pt x="996" y="1124"/>
                  </a:lnTo>
                  <a:lnTo>
                    <a:pt x="996" y="838"/>
                  </a:lnTo>
                  <a:lnTo>
                    <a:pt x="984" y="808"/>
                  </a:lnTo>
                  <a:lnTo>
                    <a:pt x="1148" y="692"/>
                  </a:lnTo>
                  <a:lnTo>
                    <a:pt x="1148" y="638"/>
                  </a:lnTo>
                  <a:close/>
                  <a:moveTo>
                    <a:pt x="832" y="946"/>
                  </a:moveTo>
                  <a:lnTo>
                    <a:pt x="644" y="680"/>
                  </a:lnTo>
                  <a:lnTo>
                    <a:pt x="826" y="558"/>
                  </a:lnTo>
                  <a:lnTo>
                    <a:pt x="906" y="674"/>
                  </a:lnTo>
                  <a:lnTo>
                    <a:pt x="844" y="722"/>
                  </a:lnTo>
                  <a:lnTo>
                    <a:pt x="942" y="862"/>
                  </a:lnTo>
                  <a:lnTo>
                    <a:pt x="832" y="9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041" y="320"/>
              <a:ext cx="280" cy="280"/>
            </a:xfrm>
            <a:custGeom>
              <a:avLst/>
              <a:gdLst>
                <a:gd name="T0" fmla="*/ 140 w 280"/>
                <a:gd name="T1" fmla="*/ 280 h 280"/>
                <a:gd name="T2" fmla="*/ 168 w 280"/>
                <a:gd name="T3" fmla="*/ 276 h 280"/>
                <a:gd name="T4" fmla="*/ 194 w 280"/>
                <a:gd name="T5" fmla="*/ 268 h 280"/>
                <a:gd name="T6" fmla="*/ 218 w 280"/>
                <a:gd name="T7" fmla="*/ 256 h 280"/>
                <a:gd name="T8" fmla="*/ 238 w 280"/>
                <a:gd name="T9" fmla="*/ 238 h 280"/>
                <a:gd name="T10" fmla="*/ 256 w 280"/>
                <a:gd name="T11" fmla="*/ 218 h 280"/>
                <a:gd name="T12" fmla="*/ 268 w 280"/>
                <a:gd name="T13" fmla="*/ 194 h 280"/>
                <a:gd name="T14" fmla="*/ 276 w 280"/>
                <a:gd name="T15" fmla="*/ 168 h 280"/>
                <a:gd name="T16" fmla="*/ 280 w 280"/>
                <a:gd name="T17" fmla="*/ 140 h 280"/>
                <a:gd name="T18" fmla="*/ 278 w 280"/>
                <a:gd name="T19" fmla="*/ 126 h 280"/>
                <a:gd name="T20" fmla="*/ 272 w 280"/>
                <a:gd name="T21" fmla="*/ 98 h 280"/>
                <a:gd name="T22" fmla="*/ 262 w 280"/>
                <a:gd name="T23" fmla="*/ 74 h 280"/>
                <a:gd name="T24" fmla="*/ 248 w 280"/>
                <a:gd name="T25" fmla="*/ 52 h 280"/>
                <a:gd name="T26" fmla="*/ 228 w 280"/>
                <a:gd name="T27" fmla="*/ 32 h 280"/>
                <a:gd name="T28" fmla="*/ 206 w 280"/>
                <a:gd name="T29" fmla="*/ 18 h 280"/>
                <a:gd name="T30" fmla="*/ 182 w 280"/>
                <a:gd name="T31" fmla="*/ 8 h 280"/>
                <a:gd name="T32" fmla="*/ 154 w 280"/>
                <a:gd name="T33" fmla="*/ 2 h 280"/>
                <a:gd name="T34" fmla="*/ 140 w 280"/>
                <a:gd name="T35" fmla="*/ 0 h 280"/>
                <a:gd name="T36" fmla="*/ 112 w 280"/>
                <a:gd name="T37" fmla="*/ 4 h 280"/>
                <a:gd name="T38" fmla="*/ 86 w 280"/>
                <a:gd name="T39" fmla="*/ 12 h 280"/>
                <a:gd name="T40" fmla="*/ 62 w 280"/>
                <a:gd name="T41" fmla="*/ 24 h 280"/>
                <a:gd name="T42" fmla="*/ 42 w 280"/>
                <a:gd name="T43" fmla="*/ 42 h 280"/>
                <a:gd name="T44" fmla="*/ 24 w 280"/>
                <a:gd name="T45" fmla="*/ 62 h 280"/>
                <a:gd name="T46" fmla="*/ 12 w 280"/>
                <a:gd name="T47" fmla="*/ 86 h 280"/>
                <a:gd name="T48" fmla="*/ 2 w 280"/>
                <a:gd name="T49" fmla="*/ 112 h 280"/>
                <a:gd name="T50" fmla="*/ 0 w 280"/>
                <a:gd name="T51" fmla="*/ 140 h 280"/>
                <a:gd name="T52" fmla="*/ 0 w 280"/>
                <a:gd name="T53" fmla="*/ 154 h 280"/>
                <a:gd name="T54" fmla="*/ 6 w 280"/>
                <a:gd name="T55" fmla="*/ 182 h 280"/>
                <a:gd name="T56" fmla="*/ 16 w 280"/>
                <a:gd name="T57" fmla="*/ 206 h 280"/>
                <a:gd name="T58" fmla="*/ 32 w 280"/>
                <a:gd name="T59" fmla="*/ 230 h 280"/>
                <a:gd name="T60" fmla="*/ 50 w 280"/>
                <a:gd name="T61" fmla="*/ 248 h 280"/>
                <a:gd name="T62" fmla="*/ 74 w 280"/>
                <a:gd name="T63" fmla="*/ 262 h 280"/>
                <a:gd name="T64" fmla="*/ 98 w 280"/>
                <a:gd name="T65" fmla="*/ 274 h 280"/>
                <a:gd name="T66" fmla="*/ 126 w 280"/>
                <a:gd name="T67" fmla="*/ 280 h 280"/>
                <a:gd name="T68" fmla="*/ 140 w 280"/>
                <a:gd name="T69" fmla="*/ 280 h 28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0"/>
                <a:gd name="T106" fmla="*/ 0 h 280"/>
                <a:gd name="T107" fmla="*/ 280 w 280"/>
                <a:gd name="T108" fmla="*/ 280 h 28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0" h="280">
                  <a:moveTo>
                    <a:pt x="140" y="280"/>
                  </a:moveTo>
                  <a:lnTo>
                    <a:pt x="140" y="280"/>
                  </a:lnTo>
                  <a:lnTo>
                    <a:pt x="154" y="280"/>
                  </a:lnTo>
                  <a:lnTo>
                    <a:pt x="168" y="276"/>
                  </a:lnTo>
                  <a:lnTo>
                    <a:pt x="182" y="274"/>
                  </a:lnTo>
                  <a:lnTo>
                    <a:pt x="194" y="268"/>
                  </a:lnTo>
                  <a:lnTo>
                    <a:pt x="206" y="262"/>
                  </a:lnTo>
                  <a:lnTo>
                    <a:pt x="218" y="256"/>
                  </a:lnTo>
                  <a:lnTo>
                    <a:pt x="228" y="248"/>
                  </a:lnTo>
                  <a:lnTo>
                    <a:pt x="238" y="238"/>
                  </a:lnTo>
                  <a:lnTo>
                    <a:pt x="248" y="230"/>
                  </a:lnTo>
                  <a:lnTo>
                    <a:pt x="256" y="218"/>
                  </a:lnTo>
                  <a:lnTo>
                    <a:pt x="262" y="206"/>
                  </a:lnTo>
                  <a:lnTo>
                    <a:pt x="268" y="194"/>
                  </a:lnTo>
                  <a:lnTo>
                    <a:pt x="272" y="182"/>
                  </a:lnTo>
                  <a:lnTo>
                    <a:pt x="276" y="168"/>
                  </a:lnTo>
                  <a:lnTo>
                    <a:pt x="278" y="154"/>
                  </a:lnTo>
                  <a:lnTo>
                    <a:pt x="280" y="140"/>
                  </a:lnTo>
                  <a:lnTo>
                    <a:pt x="278" y="126"/>
                  </a:lnTo>
                  <a:lnTo>
                    <a:pt x="276" y="112"/>
                  </a:lnTo>
                  <a:lnTo>
                    <a:pt x="272" y="98"/>
                  </a:lnTo>
                  <a:lnTo>
                    <a:pt x="268" y="86"/>
                  </a:lnTo>
                  <a:lnTo>
                    <a:pt x="262" y="74"/>
                  </a:lnTo>
                  <a:lnTo>
                    <a:pt x="256" y="62"/>
                  </a:lnTo>
                  <a:lnTo>
                    <a:pt x="248" y="52"/>
                  </a:lnTo>
                  <a:lnTo>
                    <a:pt x="238" y="42"/>
                  </a:lnTo>
                  <a:lnTo>
                    <a:pt x="228" y="32"/>
                  </a:lnTo>
                  <a:lnTo>
                    <a:pt x="218" y="24"/>
                  </a:lnTo>
                  <a:lnTo>
                    <a:pt x="206" y="18"/>
                  </a:lnTo>
                  <a:lnTo>
                    <a:pt x="194" y="12"/>
                  </a:lnTo>
                  <a:lnTo>
                    <a:pt x="182" y="8"/>
                  </a:lnTo>
                  <a:lnTo>
                    <a:pt x="168" y="4"/>
                  </a:lnTo>
                  <a:lnTo>
                    <a:pt x="154" y="2"/>
                  </a:lnTo>
                  <a:lnTo>
                    <a:pt x="140" y="0"/>
                  </a:lnTo>
                  <a:lnTo>
                    <a:pt x="126" y="2"/>
                  </a:lnTo>
                  <a:lnTo>
                    <a:pt x="112" y="4"/>
                  </a:lnTo>
                  <a:lnTo>
                    <a:pt x="98" y="8"/>
                  </a:lnTo>
                  <a:lnTo>
                    <a:pt x="86" y="12"/>
                  </a:lnTo>
                  <a:lnTo>
                    <a:pt x="74" y="18"/>
                  </a:lnTo>
                  <a:lnTo>
                    <a:pt x="62" y="24"/>
                  </a:lnTo>
                  <a:lnTo>
                    <a:pt x="50" y="32"/>
                  </a:lnTo>
                  <a:lnTo>
                    <a:pt x="42" y="42"/>
                  </a:lnTo>
                  <a:lnTo>
                    <a:pt x="32" y="52"/>
                  </a:lnTo>
                  <a:lnTo>
                    <a:pt x="24" y="62"/>
                  </a:lnTo>
                  <a:lnTo>
                    <a:pt x="16" y="74"/>
                  </a:lnTo>
                  <a:lnTo>
                    <a:pt x="12" y="86"/>
                  </a:lnTo>
                  <a:lnTo>
                    <a:pt x="6" y="98"/>
                  </a:lnTo>
                  <a:lnTo>
                    <a:pt x="2" y="112"/>
                  </a:lnTo>
                  <a:lnTo>
                    <a:pt x="0" y="126"/>
                  </a:lnTo>
                  <a:lnTo>
                    <a:pt x="0" y="140"/>
                  </a:lnTo>
                  <a:lnTo>
                    <a:pt x="0" y="154"/>
                  </a:lnTo>
                  <a:lnTo>
                    <a:pt x="2" y="168"/>
                  </a:lnTo>
                  <a:lnTo>
                    <a:pt x="6" y="182"/>
                  </a:lnTo>
                  <a:lnTo>
                    <a:pt x="12" y="194"/>
                  </a:lnTo>
                  <a:lnTo>
                    <a:pt x="16" y="206"/>
                  </a:lnTo>
                  <a:lnTo>
                    <a:pt x="24" y="218"/>
                  </a:lnTo>
                  <a:lnTo>
                    <a:pt x="32" y="230"/>
                  </a:lnTo>
                  <a:lnTo>
                    <a:pt x="42" y="238"/>
                  </a:lnTo>
                  <a:lnTo>
                    <a:pt x="50" y="248"/>
                  </a:lnTo>
                  <a:lnTo>
                    <a:pt x="62" y="256"/>
                  </a:lnTo>
                  <a:lnTo>
                    <a:pt x="74" y="262"/>
                  </a:lnTo>
                  <a:lnTo>
                    <a:pt x="86" y="268"/>
                  </a:lnTo>
                  <a:lnTo>
                    <a:pt x="98" y="274"/>
                  </a:lnTo>
                  <a:lnTo>
                    <a:pt x="112" y="276"/>
                  </a:lnTo>
                  <a:lnTo>
                    <a:pt x="126" y="280"/>
                  </a:lnTo>
                  <a:lnTo>
                    <a:pt x="140" y="2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463" y="854"/>
              <a:ext cx="244" cy="244"/>
            </a:xfrm>
            <a:custGeom>
              <a:avLst/>
              <a:gdLst>
                <a:gd name="T0" fmla="*/ 122 w 244"/>
                <a:gd name="T1" fmla="*/ 244 h 244"/>
                <a:gd name="T2" fmla="*/ 122 w 244"/>
                <a:gd name="T3" fmla="*/ 244 h 244"/>
                <a:gd name="T4" fmla="*/ 134 w 244"/>
                <a:gd name="T5" fmla="*/ 242 h 244"/>
                <a:gd name="T6" fmla="*/ 146 w 244"/>
                <a:gd name="T7" fmla="*/ 240 h 244"/>
                <a:gd name="T8" fmla="*/ 158 w 244"/>
                <a:gd name="T9" fmla="*/ 238 h 244"/>
                <a:gd name="T10" fmla="*/ 170 w 244"/>
                <a:gd name="T11" fmla="*/ 234 h 244"/>
                <a:gd name="T12" fmla="*/ 190 w 244"/>
                <a:gd name="T13" fmla="*/ 222 h 244"/>
                <a:gd name="T14" fmla="*/ 208 w 244"/>
                <a:gd name="T15" fmla="*/ 208 h 244"/>
                <a:gd name="T16" fmla="*/ 224 w 244"/>
                <a:gd name="T17" fmla="*/ 190 h 244"/>
                <a:gd name="T18" fmla="*/ 234 w 244"/>
                <a:gd name="T19" fmla="*/ 168 h 244"/>
                <a:gd name="T20" fmla="*/ 238 w 244"/>
                <a:gd name="T21" fmla="*/ 158 h 244"/>
                <a:gd name="T22" fmla="*/ 242 w 244"/>
                <a:gd name="T23" fmla="*/ 146 h 244"/>
                <a:gd name="T24" fmla="*/ 244 w 244"/>
                <a:gd name="T25" fmla="*/ 134 h 244"/>
                <a:gd name="T26" fmla="*/ 244 w 244"/>
                <a:gd name="T27" fmla="*/ 122 h 244"/>
                <a:gd name="T28" fmla="*/ 244 w 244"/>
                <a:gd name="T29" fmla="*/ 122 h 244"/>
                <a:gd name="T30" fmla="*/ 244 w 244"/>
                <a:gd name="T31" fmla="*/ 108 h 244"/>
                <a:gd name="T32" fmla="*/ 242 w 244"/>
                <a:gd name="T33" fmla="*/ 96 h 244"/>
                <a:gd name="T34" fmla="*/ 238 w 244"/>
                <a:gd name="T35" fmla="*/ 84 h 244"/>
                <a:gd name="T36" fmla="*/ 234 w 244"/>
                <a:gd name="T37" fmla="*/ 74 h 244"/>
                <a:gd name="T38" fmla="*/ 224 w 244"/>
                <a:gd name="T39" fmla="*/ 54 h 244"/>
                <a:gd name="T40" fmla="*/ 208 w 244"/>
                <a:gd name="T41" fmla="*/ 34 h 244"/>
                <a:gd name="T42" fmla="*/ 190 w 244"/>
                <a:gd name="T43" fmla="*/ 20 h 244"/>
                <a:gd name="T44" fmla="*/ 170 w 244"/>
                <a:gd name="T45" fmla="*/ 8 h 244"/>
                <a:gd name="T46" fmla="*/ 158 w 244"/>
                <a:gd name="T47" fmla="*/ 4 h 244"/>
                <a:gd name="T48" fmla="*/ 146 w 244"/>
                <a:gd name="T49" fmla="*/ 2 h 244"/>
                <a:gd name="T50" fmla="*/ 134 w 244"/>
                <a:gd name="T51" fmla="*/ 0 h 244"/>
                <a:gd name="T52" fmla="*/ 122 w 244"/>
                <a:gd name="T53" fmla="*/ 0 h 244"/>
                <a:gd name="T54" fmla="*/ 122 w 244"/>
                <a:gd name="T55" fmla="*/ 0 h 244"/>
                <a:gd name="T56" fmla="*/ 110 w 244"/>
                <a:gd name="T57" fmla="*/ 0 h 244"/>
                <a:gd name="T58" fmla="*/ 98 w 244"/>
                <a:gd name="T59" fmla="*/ 2 h 244"/>
                <a:gd name="T60" fmla="*/ 86 w 244"/>
                <a:gd name="T61" fmla="*/ 4 h 244"/>
                <a:gd name="T62" fmla="*/ 74 w 244"/>
                <a:gd name="T63" fmla="*/ 8 h 244"/>
                <a:gd name="T64" fmla="*/ 54 w 244"/>
                <a:gd name="T65" fmla="*/ 20 h 244"/>
                <a:gd name="T66" fmla="*/ 36 w 244"/>
                <a:gd name="T67" fmla="*/ 34 h 244"/>
                <a:gd name="T68" fmla="*/ 20 w 244"/>
                <a:gd name="T69" fmla="*/ 54 h 244"/>
                <a:gd name="T70" fmla="*/ 10 w 244"/>
                <a:gd name="T71" fmla="*/ 74 h 244"/>
                <a:gd name="T72" fmla="*/ 6 w 244"/>
                <a:gd name="T73" fmla="*/ 84 h 244"/>
                <a:gd name="T74" fmla="*/ 2 w 244"/>
                <a:gd name="T75" fmla="*/ 96 h 244"/>
                <a:gd name="T76" fmla="*/ 0 w 244"/>
                <a:gd name="T77" fmla="*/ 108 h 244"/>
                <a:gd name="T78" fmla="*/ 0 w 244"/>
                <a:gd name="T79" fmla="*/ 122 h 244"/>
                <a:gd name="T80" fmla="*/ 0 w 244"/>
                <a:gd name="T81" fmla="*/ 122 h 244"/>
                <a:gd name="T82" fmla="*/ 0 w 244"/>
                <a:gd name="T83" fmla="*/ 134 h 244"/>
                <a:gd name="T84" fmla="*/ 2 w 244"/>
                <a:gd name="T85" fmla="*/ 146 h 244"/>
                <a:gd name="T86" fmla="*/ 6 w 244"/>
                <a:gd name="T87" fmla="*/ 158 h 244"/>
                <a:gd name="T88" fmla="*/ 10 w 244"/>
                <a:gd name="T89" fmla="*/ 168 h 244"/>
                <a:gd name="T90" fmla="*/ 20 w 244"/>
                <a:gd name="T91" fmla="*/ 190 h 244"/>
                <a:gd name="T92" fmla="*/ 36 w 244"/>
                <a:gd name="T93" fmla="*/ 208 h 244"/>
                <a:gd name="T94" fmla="*/ 54 w 244"/>
                <a:gd name="T95" fmla="*/ 222 h 244"/>
                <a:gd name="T96" fmla="*/ 74 w 244"/>
                <a:gd name="T97" fmla="*/ 234 h 244"/>
                <a:gd name="T98" fmla="*/ 86 w 244"/>
                <a:gd name="T99" fmla="*/ 238 h 244"/>
                <a:gd name="T100" fmla="*/ 98 w 244"/>
                <a:gd name="T101" fmla="*/ 240 h 244"/>
                <a:gd name="T102" fmla="*/ 110 w 244"/>
                <a:gd name="T103" fmla="*/ 242 h 244"/>
                <a:gd name="T104" fmla="*/ 122 w 244"/>
                <a:gd name="T105" fmla="*/ 244 h 244"/>
                <a:gd name="T106" fmla="*/ 122 w 244"/>
                <a:gd name="T107" fmla="*/ 244 h 2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44"/>
                <a:gd name="T163" fmla="*/ 0 h 244"/>
                <a:gd name="T164" fmla="*/ 244 w 244"/>
                <a:gd name="T165" fmla="*/ 244 h 2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44" h="244">
                  <a:moveTo>
                    <a:pt x="122" y="244"/>
                  </a:moveTo>
                  <a:lnTo>
                    <a:pt x="122" y="244"/>
                  </a:lnTo>
                  <a:lnTo>
                    <a:pt x="134" y="242"/>
                  </a:lnTo>
                  <a:lnTo>
                    <a:pt x="146" y="240"/>
                  </a:lnTo>
                  <a:lnTo>
                    <a:pt x="158" y="238"/>
                  </a:lnTo>
                  <a:lnTo>
                    <a:pt x="170" y="234"/>
                  </a:lnTo>
                  <a:lnTo>
                    <a:pt x="190" y="222"/>
                  </a:lnTo>
                  <a:lnTo>
                    <a:pt x="208" y="208"/>
                  </a:lnTo>
                  <a:lnTo>
                    <a:pt x="224" y="190"/>
                  </a:lnTo>
                  <a:lnTo>
                    <a:pt x="234" y="168"/>
                  </a:lnTo>
                  <a:lnTo>
                    <a:pt x="238" y="158"/>
                  </a:lnTo>
                  <a:lnTo>
                    <a:pt x="242" y="146"/>
                  </a:lnTo>
                  <a:lnTo>
                    <a:pt x="244" y="134"/>
                  </a:lnTo>
                  <a:lnTo>
                    <a:pt x="244" y="122"/>
                  </a:lnTo>
                  <a:lnTo>
                    <a:pt x="244" y="108"/>
                  </a:lnTo>
                  <a:lnTo>
                    <a:pt x="242" y="96"/>
                  </a:lnTo>
                  <a:lnTo>
                    <a:pt x="238" y="84"/>
                  </a:lnTo>
                  <a:lnTo>
                    <a:pt x="234" y="74"/>
                  </a:lnTo>
                  <a:lnTo>
                    <a:pt x="224" y="54"/>
                  </a:lnTo>
                  <a:lnTo>
                    <a:pt x="208" y="34"/>
                  </a:lnTo>
                  <a:lnTo>
                    <a:pt x="190" y="20"/>
                  </a:lnTo>
                  <a:lnTo>
                    <a:pt x="170" y="8"/>
                  </a:lnTo>
                  <a:lnTo>
                    <a:pt x="15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22" y="0"/>
                  </a:lnTo>
                  <a:lnTo>
                    <a:pt x="110" y="0"/>
                  </a:lnTo>
                  <a:lnTo>
                    <a:pt x="98" y="2"/>
                  </a:lnTo>
                  <a:lnTo>
                    <a:pt x="86" y="4"/>
                  </a:lnTo>
                  <a:lnTo>
                    <a:pt x="74" y="8"/>
                  </a:lnTo>
                  <a:lnTo>
                    <a:pt x="54" y="20"/>
                  </a:lnTo>
                  <a:lnTo>
                    <a:pt x="36" y="34"/>
                  </a:lnTo>
                  <a:lnTo>
                    <a:pt x="20" y="54"/>
                  </a:lnTo>
                  <a:lnTo>
                    <a:pt x="10" y="74"/>
                  </a:lnTo>
                  <a:lnTo>
                    <a:pt x="6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2"/>
                  </a:lnTo>
                  <a:lnTo>
                    <a:pt x="0" y="134"/>
                  </a:lnTo>
                  <a:lnTo>
                    <a:pt x="2" y="146"/>
                  </a:lnTo>
                  <a:lnTo>
                    <a:pt x="6" y="158"/>
                  </a:lnTo>
                  <a:lnTo>
                    <a:pt x="10" y="168"/>
                  </a:lnTo>
                  <a:lnTo>
                    <a:pt x="20" y="190"/>
                  </a:lnTo>
                  <a:lnTo>
                    <a:pt x="36" y="208"/>
                  </a:lnTo>
                  <a:lnTo>
                    <a:pt x="54" y="222"/>
                  </a:lnTo>
                  <a:lnTo>
                    <a:pt x="74" y="234"/>
                  </a:lnTo>
                  <a:lnTo>
                    <a:pt x="86" y="238"/>
                  </a:lnTo>
                  <a:lnTo>
                    <a:pt x="98" y="240"/>
                  </a:lnTo>
                  <a:lnTo>
                    <a:pt x="110" y="242"/>
                  </a:lnTo>
                  <a:lnTo>
                    <a:pt x="122" y="2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333" y="1136"/>
              <a:ext cx="504" cy="252"/>
            </a:xfrm>
            <a:custGeom>
              <a:avLst/>
              <a:gdLst>
                <a:gd name="T0" fmla="*/ 378 w 504"/>
                <a:gd name="T1" fmla="*/ 0 h 252"/>
                <a:gd name="T2" fmla="*/ 126 w 504"/>
                <a:gd name="T3" fmla="*/ 0 h 252"/>
                <a:gd name="T4" fmla="*/ 126 w 504"/>
                <a:gd name="T5" fmla="*/ 0 h 252"/>
                <a:gd name="T6" fmla="*/ 114 w 504"/>
                <a:gd name="T7" fmla="*/ 0 h 252"/>
                <a:gd name="T8" fmla="*/ 100 w 504"/>
                <a:gd name="T9" fmla="*/ 2 h 252"/>
                <a:gd name="T10" fmla="*/ 88 w 504"/>
                <a:gd name="T11" fmla="*/ 6 h 252"/>
                <a:gd name="T12" fmla="*/ 76 w 504"/>
                <a:gd name="T13" fmla="*/ 10 h 252"/>
                <a:gd name="T14" fmla="*/ 56 w 504"/>
                <a:gd name="T15" fmla="*/ 22 h 252"/>
                <a:gd name="T16" fmla="*/ 36 w 504"/>
                <a:gd name="T17" fmla="*/ 36 h 252"/>
                <a:gd name="T18" fmla="*/ 22 w 504"/>
                <a:gd name="T19" fmla="*/ 56 h 252"/>
                <a:gd name="T20" fmla="*/ 10 w 504"/>
                <a:gd name="T21" fmla="*/ 76 h 252"/>
                <a:gd name="T22" fmla="*/ 6 w 504"/>
                <a:gd name="T23" fmla="*/ 88 h 252"/>
                <a:gd name="T24" fmla="*/ 2 w 504"/>
                <a:gd name="T25" fmla="*/ 100 h 252"/>
                <a:gd name="T26" fmla="*/ 0 w 504"/>
                <a:gd name="T27" fmla="*/ 114 h 252"/>
                <a:gd name="T28" fmla="*/ 0 w 504"/>
                <a:gd name="T29" fmla="*/ 126 h 252"/>
                <a:gd name="T30" fmla="*/ 0 w 504"/>
                <a:gd name="T31" fmla="*/ 252 h 252"/>
                <a:gd name="T32" fmla="*/ 504 w 504"/>
                <a:gd name="T33" fmla="*/ 252 h 252"/>
                <a:gd name="T34" fmla="*/ 504 w 504"/>
                <a:gd name="T35" fmla="*/ 126 h 252"/>
                <a:gd name="T36" fmla="*/ 504 w 504"/>
                <a:gd name="T37" fmla="*/ 126 h 252"/>
                <a:gd name="T38" fmla="*/ 504 w 504"/>
                <a:gd name="T39" fmla="*/ 114 h 252"/>
                <a:gd name="T40" fmla="*/ 502 w 504"/>
                <a:gd name="T41" fmla="*/ 100 h 252"/>
                <a:gd name="T42" fmla="*/ 498 w 504"/>
                <a:gd name="T43" fmla="*/ 88 h 252"/>
                <a:gd name="T44" fmla="*/ 494 w 504"/>
                <a:gd name="T45" fmla="*/ 76 h 252"/>
                <a:gd name="T46" fmla="*/ 482 w 504"/>
                <a:gd name="T47" fmla="*/ 56 h 252"/>
                <a:gd name="T48" fmla="*/ 468 w 504"/>
                <a:gd name="T49" fmla="*/ 36 h 252"/>
                <a:gd name="T50" fmla="*/ 448 w 504"/>
                <a:gd name="T51" fmla="*/ 22 h 252"/>
                <a:gd name="T52" fmla="*/ 428 w 504"/>
                <a:gd name="T53" fmla="*/ 10 h 252"/>
                <a:gd name="T54" fmla="*/ 416 w 504"/>
                <a:gd name="T55" fmla="*/ 6 h 252"/>
                <a:gd name="T56" fmla="*/ 404 w 504"/>
                <a:gd name="T57" fmla="*/ 2 h 252"/>
                <a:gd name="T58" fmla="*/ 390 w 504"/>
                <a:gd name="T59" fmla="*/ 0 h 252"/>
                <a:gd name="T60" fmla="*/ 378 w 504"/>
                <a:gd name="T61" fmla="*/ 0 h 252"/>
                <a:gd name="T62" fmla="*/ 378 w 504"/>
                <a:gd name="T63" fmla="*/ 0 h 2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04"/>
                <a:gd name="T97" fmla="*/ 0 h 252"/>
                <a:gd name="T98" fmla="*/ 504 w 504"/>
                <a:gd name="T99" fmla="*/ 252 h 2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04" h="252">
                  <a:moveTo>
                    <a:pt x="378" y="0"/>
                  </a:moveTo>
                  <a:lnTo>
                    <a:pt x="126" y="0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8" y="6"/>
                  </a:lnTo>
                  <a:lnTo>
                    <a:pt x="76" y="10"/>
                  </a:lnTo>
                  <a:lnTo>
                    <a:pt x="56" y="22"/>
                  </a:lnTo>
                  <a:lnTo>
                    <a:pt x="36" y="36"/>
                  </a:lnTo>
                  <a:lnTo>
                    <a:pt x="22" y="56"/>
                  </a:lnTo>
                  <a:lnTo>
                    <a:pt x="10" y="76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0" y="114"/>
                  </a:lnTo>
                  <a:lnTo>
                    <a:pt x="0" y="126"/>
                  </a:lnTo>
                  <a:lnTo>
                    <a:pt x="0" y="252"/>
                  </a:lnTo>
                  <a:lnTo>
                    <a:pt x="504" y="252"/>
                  </a:lnTo>
                  <a:lnTo>
                    <a:pt x="504" y="126"/>
                  </a:lnTo>
                  <a:lnTo>
                    <a:pt x="504" y="114"/>
                  </a:lnTo>
                  <a:lnTo>
                    <a:pt x="502" y="100"/>
                  </a:lnTo>
                  <a:lnTo>
                    <a:pt x="498" y="88"/>
                  </a:lnTo>
                  <a:lnTo>
                    <a:pt x="494" y="76"/>
                  </a:lnTo>
                  <a:lnTo>
                    <a:pt x="482" y="56"/>
                  </a:lnTo>
                  <a:lnTo>
                    <a:pt x="468" y="36"/>
                  </a:lnTo>
                  <a:lnTo>
                    <a:pt x="448" y="22"/>
                  </a:lnTo>
                  <a:lnTo>
                    <a:pt x="428" y="10"/>
                  </a:lnTo>
                  <a:lnTo>
                    <a:pt x="416" y="6"/>
                  </a:lnTo>
                  <a:lnTo>
                    <a:pt x="404" y="2"/>
                  </a:lnTo>
                  <a:lnTo>
                    <a:pt x="390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887" y="854"/>
              <a:ext cx="244" cy="244"/>
            </a:xfrm>
            <a:custGeom>
              <a:avLst/>
              <a:gdLst>
                <a:gd name="T0" fmla="*/ 122 w 244"/>
                <a:gd name="T1" fmla="*/ 244 h 244"/>
                <a:gd name="T2" fmla="*/ 122 w 244"/>
                <a:gd name="T3" fmla="*/ 244 h 244"/>
                <a:gd name="T4" fmla="*/ 134 w 244"/>
                <a:gd name="T5" fmla="*/ 242 h 244"/>
                <a:gd name="T6" fmla="*/ 146 w 244"/>
                <a:gd name="T7" fmla="*/ 240 h 244"/>
                <a:gd name="T8" fmla="*/ 158 w 244"/>
                <a:gd name="T9" fmla="*/ 238 h 244"/>
                <a:gd name="T10" fmla="*/ 170 w 244"/>
                <a:gd name="T11" fmla="*/ 234 h 244"/>
                <a:gd name="T12" fmla="*/ 190 w 244"/>
                <a:gd name="T13" fmla="*/ 222 h 244"/>
                <a:gd name="T14" fmla="*/ 208 w 244"/>
                <a:gd name="T15" fmla="*/ 208 h 244"/>
                <a:gd name="T16" fmla="*/ 224 w 244"/>
                <a:gd name="T17" fmla="*/ 190 h 244"/>
                <a:gd name="T18" fmla="*/ 234 w 244"/>
                <a:gd name="T19" fmla="*/ 168 h 244"/>
                <a:gd name="T20" fmla="*/ 238 w 244"/>
                <a:gd name="T21" fmla="*/ 158 h 244"/>
                <a:gd name="T22" fmla="*/ 242 w 244"/>
                <a:gd name="T23" fmla="*/ 146 h 244"/>
                <a:gd name="T24" fmla="*/ 244 w 244"/>
                <a:gd name="T25" fmla="*/ 134 h 244"/>
                <a:gd name="T26" fmla="*/ 244 w 244"/>
                <a:gd name="T27" fmla="*/ 122 h 244"/>
                <a:gd name="T28" fmla="*/ 244 w 244"/>
                <a:gd name="T29" fmla="*/ 122 h 244"/>
                <a:gd name="T30" fmla="*/ 244 w 244"/>
                <a:gd name="T31" fmla="*/ 108 h 244"/>
                <a:gd name="T32" fmla="*/ 242 w 244"/>
                <a:gd name="T33" fmla="*/ 96 h 244"/>
                <a:gd name="T34" fmla="*/ 238 w 244"/>
                <a:gd name="T35" fmla="*/ 84 h 244"/>
                <a:gd name="T36" fmla="*/ 234 w 244"/>
                <a:gd name="T37" fmla="*/ 74 h 244"/>
                <a:gd name="T38" fmla="*/ 224 w 244"/>
                <a:gd name="T39" fmla="*/ 54 h 244"/>
                <a:gd name="T40" fmla="*/ 208 w 244"/>
                <a:gd name="T41" fmla="*/ 34 h 244"/>
                <a:gd name="T42" fmla="*/ 190 w 244"/>
                <a:gd name="T43" fmla="*/ 20 h 244"/>
                <a:gd name="T44" fmla="*/ 170 w 244"/>
                <a:gd name="T45" fmla="*/ 8 h 244"/>
                <a:gd name="T46" fmla="*/ 158 w 244"/>
                <a:gd name="T47" fmla="*/ 4 h 244"/>
                <a:gd name="T48" fmla="*/ 146 w 244"/>
                <a:gd name="T49" fmla="*/ 2 h 244"/>
                <a:gd name="T50" fmla="*/ 134 w 244"/>
                <a:gd name="T51" fmla="*/ 0 h 244"/>
                <a:gd name="T52" fmla="*/ 122 w 244"/>
                <a:gd name="T53" fmla="*/ 0 h 244"/>
                <a:gd name="T54" fmla="*/ 122 w 244"/>
                <a:gd name="T55" fmla="*/ 0 h 244"/>
                <a:gd name="T56" fmla="*/ 110 w 244"/>
                <a:gd name="T57" fmla="*/ 0 h 244"/>
                <a:gd name="T58" fmla="*/ 98 w 244"/>
                <a:gd name="T59" fmla="*/ 2 h 244"/>
                <a:gd name="T60" fmla="*/ 86 w 244"/>
                <a:gd name="T61" fmla="*/ 4 h 244"/>
                <a:gd name="T62" fmla="*/ 74 w 244"/>
                <a:gd name="T63" fmla="*/ 8 h 244"/>
                <a:gd name="T64" fmla="*/ 54 w 244"/>
                <a:gd name="T65" fmla="*/ 20 h 244"/>
                <a:gd name="T66" fmla="*/ 36 w 244"/>
                <a:gd name="T67" fmla="*/ 34 h 244"/>
                <a:gd name="T68" fmla="*/ 20 w 244"/>
                <a:gd name="T69" fmla="*/ 54 h 244"/>
                <a:gd name="T70" fmla="*/ 10 w 244"/>
                <a:gd name="T71" fmla="*/ 74 h 244"/>
                <a:gd name="T72" fmla="*/ 6 w 244"/>
                <a:gd name="T73" fmla="*/ 84 h 244"/>
                <a:gd name="T74" fmla="*/ 2 w 244"/>
                <a:gd name="T75" fmla="*/ 96 h 244"/>
                <a:gd name="T76" fmla="*/ 0 w 244"/>
                <a:gd name="T77" fmla="*/ 108 h 244"/>
                <a:gd name="T78" fmla="*/ 0 w 244"/>
                <a:gd name="T79" fmla="*/ 122 h 244"/>
                <a:gd name="T80" fmla="*/ 0 w 244"/>
                <a:gd name="T81" fmla="*/ 122 h 244"/>
                <a:gd name="T82" fmla="*/ 0 w 244"/>
                <a:gd name="T83" fmla="*/ 134 h 244"/>
                <a:gd name="T84" fmla="*/ 2 w 244"/>
                <a:gd name="T85" fmla="*/ 146 h 244"/>
                <a:gd name="T86" fmla="*/ 6 w 244"/>
                <a:gd name="T87" fmla="*/ 158 h 244"/>
                <a:gd name="T88" fmla="*/ 10 w 244"/>
                <a:gd name="T89" fmla="*/ 168 h 244"/>
                <a:gd name="T90" fmla="*/ 20 w 244"/>
                <a:gd name="T91" fmla="*/ 190 h 244"/>
                <a:gd name="T92" fmla="*/ 36 w 244"/>
                <a:gd name="T93" fmla="*/ 208 h 244"/>
                <a:gd name="T94" fmla="*/ 54 w 244"/>
                <a:gd name="T95" fmla="*/ 222 h 244"/>
                <a:gd name="T96" fmla="*/ 74 w 244"/>
                <a:gd name="T97" fmla="*/ 234 h 244"/>
                <a:gd name="T98" fmla="*/ 86 w 244"/>
                <a:gd name="T99" fmla="*/ 238 h 244"/>
                <a:gd name="T100" fmla="*/ 98 w 244"/>
                <a:gd name="T101" fmla="*/ 240 h 244"/>
                <a:gd name="T102" fmla="*/ 110 w 244"/>
                <a:gd name="T103" fmla="*/ 242 h 244"/>
                <a:gd name="T104" fmla="*/ 122 w 244"/>
                <a:gd name="T105" fmla="*/ 244 h 244"/>
                <a:gd name="T106" fmla="*/ 122 w 244"/>
                <a:gd name="T107" fmla="*/ 244 h 2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44"/>
                <a:gd name="T163" fmla="*/ 0 h 244"/>
                <a:gd name="T164" fmla="*/ 244 w 244"/>
                <a:gd name="T165" fmla="*/ 244 h 2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44" h="244">
                  <a:moveTo>
                    <a:pt x="122" y="244"/>
                  </a:moveTo>
                  <a:lnTo>
                    <a:pt x="122" y="244"/>
                  </a:lnTo>
                  <a:lnTo>
                    <a:pt x="134" y="242"/>
                  </a:lnTo>
                  <a:lnTo>
                    <a:pt x="146" y="240"/>
                  </a:lnTo>
                  <a:lnTo>
                    <a:pt x="158" y="238"/>
                  </a:lnTo>
                  <a:lnTo>
                    <a:pt x="170" y="234"/>
                  </a:lnTo>
                  <a:lnTo>
                    <a:pt x="190" y="222"/>
                  </a:lnTo>
                  <a:lnTo>
                    <a:pt x="208" y="208"/>
                  </a:lnTo>
                  <a:lnTo>
                    <a:pt x="224" y="190"/>
                  </a:lnTo>
                  <a:lnTo>
                    <a:pt x="234" y="168"/>
                  </a:lnTo>
                  <a:lnTo>
                    <a:pt x="238" y="158"/>
                  </a:lnTo>
                  <a:lnTo>
                    <a:pt x="242" y="146"/>
                  </a:lnTo>
                  <a:lnTo>
                    <a:pt x="244" y="134"/>
                  </a:lnTo>
                  <a:lnTo>
                    <a:pt x="244" y="122"/>
                  </a:lnTo>
                  <a:lnTo>
                    <a:pt x="244" y="108"/>
                  </a:lnTo>
                  <a:lnTo>
                    <a:pt x="242" y="96"/>
                  </a:lnTo>
                  <a:lnTo>
                    <a:pt x="238" y="84"/>
                  </a:lnTo>
                  <a:lnTo>
                    <a:pt x="234" y="74"/>
                  </a:lnTo>
                  <a:lnTo>
                    <a:pt x="224" y="54"/>
                  </a:lnTo>
                  <a:lnTo>
                    <a:pt x="208" y="34"/>
                  </a:lnTo>
                  <a:lnTo>
                    <a:pt x="190" y="20"/>
                  </a:lnTo>
                  <a:lnTo>
                    <a:pt x="170" y="8"/>
                  </a:lnTo>
                  <a:lnTo>
                    <a:pt x="15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22" y="0"/>
                  </a:lnTo>
                  <a:lnTo>
                    <a:pt x="110" y="0"/>
                  </a:lnTo>
                  <a:lnTo>
                    <a:pt x="98" y="2"/>
                  </a:lnTo>
                  <a:lnTo>
                    <a:pt x="86" y="4"/>
                  </a:lnTo>
                  <a:lnTo>
                    <a:pt x="74" y="8"/>
                  </a:lnTo>
                  <a:lnTo>
                    <a:pt x="54" y="20"/>
                  </a:lnTo>
                  <a:lnTo>
                    <a:pt x="36" y="34"/>
                  </a:lnTo>
                  <a:lnTo>
                    <a:pt x="20" y="54"/>
                  </a:lnTo>
                  <a:lnTo>
                    <a:pt x="10" y="74"/>
                  </a:lnTo>
                  <a:lnTo>
                    <a:pt x="6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2"/>
                  </a:lnTo>
                  <a:lnTo>
                    <a:pt x="0" y="134"/>
                  </a:lnTo>
                  <a:lnTo>
                    <a:pt x="2" y="146"/>
                  </a:lnTo>
                  <a:lnTo>
                    <a:pt x="6" y="158"/>
                  </a:lnTo>
                  <a:lnTo>
                    <a:pt x="10" y="168"/>
                  </a:lnTo>
                  <a:lnTo>
                    <a:pt x="20" y="190"/>
                  </a:lnTo>
                  <a:lnTo>
                    <a:pt x="36" y="208"/>
                  </a:lnTo>
                  <a:lnTo>
                    <a:pt x="54" y="222"/>
                  </a:lnTo>
                  <a:lnTo>
                    <a:pt x="74" y="234"/>
                  </a:lnTo>
                  <a:lnTo>
                    <a:pt x="86" y="238"/>
                  </a:lnTo>
                  <a:lnTo>
                    <a:pt x="98" y="240"/>
                  </a:lnTo>
                  <a:lnTo>
                    <a:pt x="110" y="242"/>
                  </a:lnTo>
                  <a:lnTo>
                    <a:pt x="122" y="2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757" y="1136"/>
              <a:ext cx="504" cy="252"/>
            </a:xfrm>
            <a:custGeom>
              <a:avLst/>
              <a:gdLst>
                <a:gd name="T0" fmla="*/ 378 w 504"/>
                <a:gd name="T1" fmla="*/ 0 h 252"/>
                <a:gd name="T2" fmla="*/ 126 w 504"/>
                <a:gd name="T3" fmla="*/ 0 h 252"/>
                <a:gd name="T4" fmla="*/ 126 w 504"/>
                <a:gd name="T5" fmla="*/ 0 h 252"/>
                <a:gd name="T6" fmla="*/ 114 w 504"/>
                <a:gd name="T7" fmla="*/ 0 h 252"/>
                <a:gd name="T8" fmla="*/ 100 w 504"/>
                <a:gd name="T9" fmla="*/ 2 h 252"/>
                <a:gd name="T10" fmla="*/ 88 w 504"/>
                <a:gd name="T11" fmla="*/ 6 h 252"/>
                <a:gd name="T12" fmla="*/ 76 w 504"/>
                <a:gd name="T13" fmla="*/ 10 h 252"/>
                <a:gd name="T14" fmla="*/ 56 w 504"/>
                <a:gd name="T15" fmla="*/ 22 h 252"/>
                <a:gd name="T16" fmla="*/ 36 w 504"/>
                <a:gd name="T17" fmla="*/ 36 h 252"/>
                <a:gd name="T18" fmla="*/ 22 w 504"/>
                <a:gd name="T19" fmla="*/ 56 h 252"/>
                <a:gd name="T20" fmla="*/ 10 w 504"/>
                <a:gd name="T21" fmla="*/ 76 h 252"/>
                <a:gd name="T22" fmla="*/ 6 w 504"/>
                <a:gd name="T23" fmla="*/ 88 h 252"/>
                <a:gd name="T24" fmla="*/ 2 w 504"/>
                <a:gd name="T25" fmla="*/ 100 h 252"/>
                <a:gd name="T26" fmla="*/ 0 w 504"/>
                <a:gd name="T27" fmla="*/ 114 h 252"/>
                <a:gd name="T28" fmla="*/ 0 w 504"/>
                <a:gd name="T29" fmla="*/ 126 h 252"/>
                <a:gd name="T30" fmla="*/ 0 w 504"/>
                <a:gd name="T31" fmla="*/ 252 h 252"/>
                <a:gd name="T32" fmla="*/ 504 w 504"/>
                <a:gd name="T33" fmla="*/ 252 h 252"/>
                <a:gd name="T34" fmla="*/ 504 w 504"/>
                <a:gd name="T35" fmla="*/ 126 h 252"/>
                <a:gd name="T36" fmla="*/ 504 w 504"/>
                <a:gd name="T37" fmla="*/ 126 h 252"/>
                <a:gd name="T38" fmla="*/ 504 w 504"/>
                <a:gd name="T39" fmla="*/ 114 h 252"/>
                <a:gd name="T40" fmla="*/ 502 w 504"/>
                <a:gd name="T41" fmla="*/ 100 h 252"/>
                <a:gd name="T42" fmla="*/ 498 w 504"/>
                <a:gd name="T43" fmla="*/ 88 h 252"/>
                <a:gd name="T44" fmla="*/ 494 w 504"/>
                <a:gd name="T45" fmla="*/ 76 h 252"/>
                <a:gd name="T46" fmla="*/ 482 w 504"/>
                <a:gd name="T47" fmla="*/ 56 h 252"/>
                <a:gd name="T48" fmla="*/ 468 w 504"/>
                <a:gd name="T49" fmla="*/ 36 h 252"/>
                <a:gd name="T50" fmla="*/ 448 w 504"/>
                <a:gd name="T51" fmla="*/ 22 h 252"/>
                <a:gd name="T52" fmla="*/ 428 w 504"/>
                <a:gd name="T53" fmla="*/ 10 h 252"/>
                <a:gd name="T54" fmla="*/ 416 w 504"/>
                <a:gd name="T55" fmla="*/ 6 h 252"/>
                <a:gd name="T56" fmla="*/ 404 w 504"/>
                <a:gd name="T57" fmla="*/ 2 h 252"/>
                <a:gd name="T58" fmla="*/ 390 w 504"/>
                <a:gd name="T59" fmla="*/ 0 h 252"/>
                <a:gd name="T60" fmla="*/ 378 w 504"/>
                <a:gd name="T61" fmla="*/ 0 h 252"/>
                <a:gd name="T62" fmla="*/ 378 w 504"/>
                <a:gd name="T63" fmla="*/ 0 h 2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04"/>
                <a:gd name="T97" fmla="*/ 0 h 252"/>
                <a:gd name="T98" fmla="*/ 504 w 504"/>
                <a:gd name="T99" fmla="*/ 252 h 2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04" h="252">
                  <a:moveTo>
                    <a:pt x="378" y="0"/>
                  </a:moveTo>
                  <a:lnTo>
                    <a:pt x="126" y="0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8" y="6"/>
                  </a:lnTo>
                  <a:lnTo>
                    <a:pt x="76" y="10"/>
                  </a:lnTo>
                  <a:lnTo>
                    <a:pt x="56" y="22"/>
                  </a:lnTo>
                  <a:lnTo>
                    <a:pt x="36" y="36"/>
                  </a:lnTo>
                  <a:lnTo>
                    <a:pt x="22" y="56"/>
                  </a:lnTo>
                  <a:lnTo>
                    <a:pt x="10" y="76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0" y="114"/>
                  </a:lnTo>
                  <a:lnTo>
                    <a:pt x="0" y="126"/>
                  </a:lnTo>
                  <a:lnTo>
                    <a:pt x="0" y="252"/>
                  </a:lnTo>
                  <a:lnTo>
                    <a:pt x="504" y="252"/>
                  </a:lnTo>
                  <a:lnTo>
                    <a:pt x="504" y="126"/>
                  </a:lnTo>
                  <a:lnTo>
                    <a:pt x="504" y="114"/>
                  </a:lnTo>
                  <a:lnTo>
                    <a:pt x="502" y="100"/>
                  </a:lnTo>
                  <a:lnTo>
                    <a:pt x="498" y="88"/>
                  </a:lnTo>
                  <a:lnTo>
                    <a:pt x="494" y="76"/>
                  </a:lnTo>
                  <a:lnTo>
                    <a:pt x="482" y="56"/>
                  </a:lnTo>
                  <a:lnTo>
                    <a:pt x="468" y="36"/>
                  </a:lnTo>
                  <a:lnTo>
                    <a:pt x="448" y="22"/>
                  </a:lnTo>
                  <a:lnTo>
                    <a:pt x="428" y="10"/>
                  </a:lnTo>
                  <a:lnTo>
                    <a:pt x="416" y="6"/>
                  </a:lnTo>
                  <a:lnTo>
                    <a:pt x="404" y="2"/>
                  </a:lnTo>
                  <a:lnTo>
                    <a:pt x="390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311" y="854"/>
              <a:ext cx="244" cy="244"/>
            </a:xfrm>
            <a:custGeom>
              <a:avLst/>
              <a:gdLst>
                <a:gd name="T0" fmla="*/ 122 w 244"/>
                <a:gd name="T1" fmla="*/ 244 h 244"/>
                <a:gd name="T2" fmla="*/ 122 w 244"/>
                <a:gd name="T3" fmla="*/ 244 h 244"/>
                <a:gd name="T4" fmla="*/ 134 w 244"/>
                <a:gd name="T5" fmla="*/ 242 h 244"/>
                <a:gd name="T6" fmla="*/ 146 w 244"/>
                <a:gd name="T7" fmla="*/ 240 h 244"/>
                <a:gd name="T8" fmla="*/ 158 w 244"/>
                <a:gd name="T9" fmla="*/ 238 h 244"/>
                <a:gd name="T10" fmla="*/ 170 w 244"/>
                <a:gd name="T11" fmla="*/ 234 h 244"/>
                <a:gd name="T12" fmla="*/ 190 w 244"/>
                <a:gd name="T13" fmla="*/ 222 h 244"/>
                <a:gd name="T14" fmla="*/ 208 w 244"/>
                <a:gd name="T15" fmla="*/ 208 h 244"/>
                <a:gd name="T16" fmla="*/ 224 w 244"/>
                <a:gd name="T17" fmla="*/ 190 h 244"/>
                <a:gd name="T18" fmla="*/ 234 w 244"/>
                <a:gd name="T19" fmla="*/ 168 h 244"/>
                <a:gd name="T20" fmla="*/ 238 w 244"/>
                <a:gd name="T21" fmla="*/ 158 h 244"/>
                <a:gd name="T22" fmla="*/ 242 w 244"/>
                <a:gd name="T23" fmla="*/ 146 h 244"/>
                <a:gd name="T24" fmla="*/ 244 w 244"/>
                <a:gd name="T25" fmla="*/ 134 h 244"/>
                <a:gd name="T26" fmla="*/ 244 w 244"/>
                <a:gd name="T27" fmla="*/ 122 h 244"/>
                <a:gd name="T28" fmla="*/ 244 w 244"/>
                <a:gd name="T29" fmla="*/ 122 h 244"/>
                <a:gd name="T30" fmla="*/ 244 w 244"/>
                <a:gd name="T31" fmla="*/ 108 h 244"/>
                <a:gd name="T32" fmla="*/ 242 w 244"/>
                <a:gd name="T33" fmla="*/ 96 h 244"/>
                <a:gd name="T34" fmla="*/ 238 w 244"/>
                <a:gd name="T35" fmla="*/ 84 h 244"/>
                <a:gd name="T36" fmla="*/ 234 w 244"/>
                <a:gd name="T37" fmla="*/ 74 h 244"/>
                <a:gd name="T38" fmla="*/ 224 w 244"/>
                <a:gd name="T39" fmla="*/ 54 h 244"/>
                <a:gd name="T40" fmla="*/ 208 w 244"/>
                <a:gd name="T41" fmla="*/ 34 h 244"/>
                <a:gd name="T42" fmla="*/ 190 w 244"/>
                <a:gd name="T43" fmla="*/ 20 h 244"/>
                <a:gd name="T44" fmla="*/ 170 w 244"/>
                <a:gd name="T45" fmla="*/ 8 h 244"/>
                <a:gd name="T46" fmla="*/ 158 w 244"/>
                <a:gd name="T47" fmla="*/ 4 h 244"/>
                <a:gd name="T48" fmla="*/ 146 w 244"/>
                <a:gd name="T49" fmla="*/ 2 h 244"/>
                <a:gd name="T50" fmla="*/ 134 w 244"/>
                <a:gd name="T51" fmla="*/ 0 h 244"/>
                <a:gd name="T52" fmla="*/ 122 w 244"/>
                <a:gd name="T53" fmla="*/ 0 h 244"/>
                <a:gd name="T54" fmla="*/ 122 w 244"/>
                <a:gd name="T55" fmla="*/ 0 h 244"/>
                <a:gd name="T56" fmla="*/ 110 w 244"/>
                <a:gd name="T57" fmla="*/ 0 h 244"/>
                <a:gd name="T58" fmla="*/ 98 w 244"/>
                <a:gd name="T59" fmla="*/ 2 h 244"/>
                <a:gd name="T60" fmla="*/ 86 w 244"/>
                <a:gd name="T61" fmla="*/ 4 h 244"/>
                <a:gd name="T62" fmla="*/ 74 w 244"/>
                <a:gd name="T63" fmla="*/ 8 h 244"/>
                <a:gd name="T64" fmla="*/ 54 w 244"/>
                <a:gd name="T65" fmla="*/ 20 h 244"/>
                <a:gd name="T66" fmla="*/ 36 w 244"/>
                <a:gd name="T67" fmla="*/ 34 h 244"/>
                <a:gd name="T68" fmla="*/ 20 w 244"/>
                <a:gd name="T69" fmla="*/ 54 h 244"/>
                <a:gd name="T70" fmla="*/ 10 w 244"/>
                <a:gd name="T71" fmla="*/ 74 h 244"/>
                <a:gd name="T72" fmla="*/ 6 w 244"/>
                <a:gd name="T73" fmla="*/ 84 h 244"/>
                <a:gd name="T74" fmla="*/ 2 w 244"/>
                <a:gd name="T75" fmla="*/ 96 h 244"/>
                <a:gd name="T76" fmla="*/ 0 w 244"/>
                <a:gd name="T77" fmla="*/ 108 h 244"/>
                <a:gd name="T78" fmla="*/ 0 w 244"/>
                <a:gd name="T79" fmla="*/ 122 h 244"/>
                <a:gd name="T80" fmla="*/ 0 w 244"/>
                <a:gd name="T81" fmla="*/ 122 h 244"/>
                <a:gd name="T82" fmla="*/ 0 w 244"/>
                <a:gd name="T83" fmla="*/ 134 h 244"/>
                <a:gd name="T84" fmla="*/ 2 w 244"/>
                <a:gd name="T85" fmla="*/ 146 h 244"/>
                <a:gd name="T86" fmla="*/ 6 w 244"/>
                <a:gd name="T87" fmla="*/ 158 h 244"/>
                <a:gd name="T88" fmla="*/ 10 w 244"/>
                <a:gd name="T89" fmla="*/ 168 h 244"/>
                <a:gd name="T90" fmla="*/ 20 w 244"/>
                <a:gd name="T91" fmla="*/ 190 h 244"/>
                <a:gd name="T92" fmla="*/ 36 w 244"/>
                <a:gd name="T93" fmla="*/ 208 h 244"/>
                <a:gd name="T94" fmla="*/ 54 w 244"/>
                <a:gd name="T95" fmla="*/ 222 h 244"/>
                <a:gd name="T96" fmla="*/ 74 w 244"/>
                <a:gd name="T97" fmla="*/ 234 h 244"/>
                <a:gd name="T98" fmla="*/ 86 w 244"/>
                <a:gd name="T99" fmla="*/ 238 h 244"/>
                <a:gd name="T100" fmla="*/ 98 w 244"/>
                <a:gd name="T101" fmla="*/ 240 h 244"/>
                <a:gd name="T102" fmla="*/ 110 w 244"/>
                <a:gd name="T103" fmla="*/ 242 h 244"/>
                <a:gd name="T104" fmla="*/ 122 w 244"/>
                <a:gd name="T105" fmla="*/ 244 h 244"/>
                <a:gd name="T106" fmla="*/ 122 w 244"/>
                <a:gd name="T107" fmla="*/ 244 h 2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44"/>
                <a:gd name="T163" fmla="*/ 0 h 244"/>
                <a:gd name="T164" fmla="*/ 244 w 244"/>
                <a:gd name="T165" fmla="*/ 244 h 2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44" h="244">
                  <a:moveTo>
                    <a:pt x="122" y="244"/>
                  </a:moveTo>
                  <a:lnTo>
                    <a:pt x="122" y="244"/>
                  </a:lnTo>
                  <a:lnTo>
                    <a:pt x="134" y="242"/>
                  </a:lnTo>
                  <a:lnTo>
                    <a:pt x="146" y="240"/>
                  </a:lnTo>
                  <a:lnTo>
                    <a:pt x="158" y="238"/>
                  </a:lnTo>
                  <a:lnTo>
                    <a:pt x="170" y="234"/>
                  </a:lnTo>
                  <a:lnTo>
                    <a:pt x="190" y="222"/>
                  </a:lnTo>
                  <a:lnTo>
                    <a:pt x="208" y="208"/>
                  </a:lnTo>
                  <a:lnTo>
                    <a:pt x="224" y="190"/>
                  </a:lnTo>
                  <a:lnTo>
                    <a:pt x="234" y="168"/>
                  </a:lnTo>
                  <a:lnTo>
                    <a:pt x="238" y="158"/>
                  </a:lnTo>
                  <a:lnTo>
                    <a:pt x="242" y="146"/>
                  </a:lnTo>
                  <a:lnTo>
                    <a:pt x="244" y="134"/>
                  </a:lnTo>
                  <a:lnTo>
                    <a:pt x="244" y="122"/>
                  </a:lnTo>
                  <a:lnTo>
                    <a:pt x="244" y="108"/>
                  </a:lnTo>
                  <a:lnTo>
                    <a:pt x="242" y="96"/>
                  </a:lnTo>
                  <a:lnTo>
                    <a:pt x="238" y="84"/>
                  </a:lnTo>
                  <a:lnTo>
                    <a:pt x="234" y="74"/>
                  </a:lnTo>
                  <a:lnTo>
                    <a:pt x="224" y="54"/>
                  </a:lnTo>
                  <a:lnTo>
                    <a:pt x="208" y="34"/>
                  </a:lnTo>
                  <a:lnTo>
                    <a:pt x="190" y="20"/>
                  </a:lnTo>
                  <a:lnTo>
                    <a:pt x="170" y="8"/>
                  </a:lnTo>
                  <a:lnTo>
                    <a:pt x="15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22" y="0"/>
                  </a:lnTo>
                  <a:lnTo>
                    <a:pt x="110" y="0"/>
                  </a:lnTo>
                  <a:lnTo>
                    <a:pt x="98" y="2"/>
                  </a:lnTo>
                  <a:lnTo>
                    <a:pt x="86" y="4"/>
                  </a:lnTo>
                  <a:lnTo>
                    <a:pt x="74" y="8"/>
                  </a:lnTo>
                  <a:lnTo>
                    <a:pt x="54" y="20"/>
                  </a:lnTo>
                  <a:lnTo>
                    <a:pt x="36" y="34"/>
                  </a:lnTo>
                  <a:lnTo>
                    <a:pt x="20" y="54"/>
                  </a:lnTo>
                  <a:lnTo>
                    <a:pt x="10" y="74"/>
                  </a:lnTo>
                  <a:lnTo>
                    <a:pt x="6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2"/>
                  </a:lnTo>
                  <a:lnTo>
                    <a:pt x="0" y="134"/>
                  </a:lnTo>
                  <a:lnTo>
                    <a:pt x="2" y="146"/>
                  </a:lnTo>
                  <a:lnTo>
                    <a:pt x="6" y="158"/>
                  </a:lnTo>
                  <a:lnTo>
                    <a:pt x="10" y="168"/>
                  </a:lnTo>
                  <a:lnTo>
                    <a:pt x="20" y="190"/>
                  </a:lnTo>
                  <a:lnTo>
                    <a:pt x="36" y="208"/>
                  </a:lnTo>
                  <a:lnTo>
                    <a:pt x="54" y="222"/>
                  </a:lnTo>
                  <a:lnTo>
                    <a:pt x="74" y="234"/>
                  </a:lnTo>
                  <a:lnTo>
                    <a:pt x="86" y="238"/>
                  </a:lnTo>
                  <a:lnTo>
                    <a:pt x="98" y="240"/>
                  </a:lnTo>
                  <a:lnTo>
                    <a:pt x="110" y="242"/>
                  </a:lnTo>
                  <a:lnTo>
                    <a:pt x="122" y="2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181" y="1136"/>
              <a:ext cx="504" cy="252"/>
            </a:xfrm>
            <a:custGeom>
              <a:avLst/>
              <a:gdLst>
                <a:gd name="T0" fmla="*/ 378 w 504"/>
                <a:gd name="T1" fmla="*/ 0 h 252"/>
                <a:gd name="T2" fmla="*/ 126 w 504"/>
                <a:gd name="T3" fmla="*/ 0 h 252"/>
                <a:gd name="T4" fmla="*/ 126 w 504"/>
                <a:gd name="T5" fmla="*/ 0 h 252"/>
                <a:gd name="T6" fmla="*/ 114 w 504"/>
                <a:gd name="T7" fmla="*/ 0 h 252"/>
                <a:gd name="T8" fmla="*/ 100 w 504"/>
                <a:gd name="T9" fmla="*/ 2 h 252"/>
                <a:gd name="T10" fmla="*/ 88 w 504"/>
                <a:gd name="T11" fmla="*/ 6 h 252"/>
                <a:gd name="T12" fmla="*/ 76 w 504"/>
                <a:gd name="T13" fmla="*/ 10 h 252"/>
                <a:gd name="T14" fmla="*/ 56 w 504"/>
                <a:gd name="T15" fmla="*/ 22 h 252"/>
                <a:gd name="T16" fmla="*/ 36 w 504"/>
                <a:gd name="T17" fmla="*/ 36 h 252"/>
                <a:gd name="T18" fmla="*/ 22 w 504"/>
                <a:gd name="T19" fmla="*/ 56 h 252"/>
                <a:gd name="T20" fmla="*/ 10 w 504"/>
                <a:gd name="T21" fmla="*/ 76 h 252"/>
                <a:gd name="T22" fmla="*/ 6 w 504"/>
                <a:gd name="T23" fmla="*/ 88 h 252"/>
                <a:gd name="T24" fmla="*/ 2 w 504"/>
                <a:gd name="T25" fmla="*/ 100 h 252"/>
                <a:gd name="T26" fmla="*/ 0 w 504"/>
                <a:gd name="T27" fmla="*/ 114 h 252"/>
                <a:gd name="T28" fmla="*/ 0 w 504"/>
                <a:gd name="T29" fmla="*/ 126 h 252"/>
                <a:gd name="T30" fmla="*/ 0 w 504"/>
                <a:gd name="T31" fmla="*/ 252 h 252"/>
                <a:gd name="T32" fmla="*/ 504 w 504"/>
                <a:gd name="T33" fmla="*/ 252 h 252"/>
                <a:gd name="T34" fmla="*/ 504 w 504"/>
                <a:gd name="T35" fmla="*/ 126 h 252"/>
                <a:gd name="T36" fmla="*/ 504 w 504"/>
                <a:gd name="T37" fmla="*/ 126 h 252"/>
                <a:gd name="T38" fmla="*/ 504 w 504"/>
                <a:gd name="T39" fmla="*/ 114 h 252"/>
                <a:gd name="T40" fmla="*/ 502 w 504"/>
                <a:gd name="T41" fmla="*/ 100 h 252"/>
                <a:gd name="T42" fmla="*/ 498 w 504"/>
                <a:gd name="T43" fmla="*/ 88 h 252"/>
                <a:gd name="T44" fmla="*/ 494 w 504"/>
                <a:gd name="T45" fmla="*/ 76 h 252"/>
                <a:gd name="T46" fmla="*/ 482 w 504"/>
                <a:gd name="T47" fmla="*/ 56 h 252"/>
                <a:gd name="T48" fmla="*/ 468 w 504"/>
                <a:gd name="T49" fmla="*/ 36 h 252"/>
                <a:gd name="T50" fmla="*/ 448 w 504"/>
                <a:gd name="T51" fmla="*/ 22 h 252"/>
                <a:gd name="T52" fmla="*/ 428 w 504"/>
                <a:gd name="T53" fmla="*/ 10 h 252"/>
                <a:gd name="T54" fmla="*/ 416 w 504"/>
                <a:gd name="T55" fmla="*/ 6 h 252"/>
                <a:gd name="T56" fmla="*/ 404 w 504"/>
                <a:gd name="T57" fmla="*/ 2 h 252"/>
                <a:gd name="T58" fmla="*/ 390 w 504"/>
                <a:gd name="T59" fmla="*/ 0 h 252"/>
                <a:gd name="T60" fmla="*/ 378 w 504"/>
                <a:gd name="T61" fmla="*/ 0 h 252"/>
                <a:gd name="T62" fmla="*/ 378 w 504"/>
                <a:gd name="T63" fmla="*/ 0 h 2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04"/>
                <a:gd name="T97" fmla="*/ 0 h 252"/>
                <a:gd name="T98" fmla="*/ 504 w 504"/>
                <a:gd name="T99" fmla="*/ 252 h 2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04" h="252">
                  <a:moveTo>
                    <a:pt x="378" y="0"/>
                  </a:moveTo>
                  <a:lnTo>
                    <a:pt x="126" y="0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8" y="6"/>
                  </a:lnTo>
                  <a:lnTo>
                    <a:pt x="76" y="10"/>
                  </a:lnTo>
                  <a:lnTo>
                    <a:pt x="56" y="22"/>
                  </a:lnTo>
                  <a:lnTo>
                    <a:pt x="36" y="36"/>
                  </a:lnTo>
                  <a:lnTo>
                    <a:pt x="22" y="56"/>
                  </a:lnTo>
                  <a:lnTo>
                    <a:pt x="10" y="76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0" y="114"/>
                  </a:lnTo>
                  <a:lnTo>
                    <a:pt x="0" y="126"/>
                  </a:lnTo>
                  <a:lnTo>
                    <a:pt x="0" y="252"/>
                  </a:lnTo>
                  <a:lnTo>
                    <a:pt x="504" y="252"/>
                  </a:lnTo>
                  <a:lnTo>
                    <a:pt x="504" y="126"/>
                  </a:lnTo>
                  <a:lnTo>
                    <a:pt x="504" y="114"/>
                  </a:lnTo>
                  <a:lnTo>
                    <a:pt x="502" y="100"/>
                  </a:lnTo>
                  <a:lnTo>
                    <a:pt x="498" y="88"/>
                  </a:lnTo>
                  <a:lnTo>
                    <a:pt x="494" y="76"/>
                  </a:lnTo>
                  <a:lnTo>
                    <a:pt x="482" y="56"/>
                  </a:lnTo>
                  <a:lnTo>
                    <a:pt x="468" y="36"/>
                  </a:lnTo>
                  <a:lnTo>
                    <a:pt x="448" y="22"/>
                  </a:lnTo>
                  <a:lnTo>
                    <a:pt x="428" y="10"/>
                  </a:lnTo>
                  <a:lnTo>
                    <a:pt x="416" y="6"/>
                  </a:lnTo>
                  <a:lnTo>
                    <a:pt x="404" y="2"/>
                  </a:lnTo>
                  <a:lnTo>
                    <a:pt x="390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 sz="4400">
                <a:solidFill>
                  <a:schemeClr val="bg1"/>
                </a:solidFill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B9665-AF7A-4210-B047-22CE383B08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2013 SolidQ –  Think Big. Move Fast.</a:t>
            </a:r>
            <a:endParaRPr lang="en-US" i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 with C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88913"/>
            <a:ext cx="8153419" cy="79216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Lab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&lt;Enter lab title here&gt;</a:t>
            </a:r>
          </a:p>
        </p:txBody>
      </p:sp>
      <p:pic>
        <p:nvPicPr>
          <p:cNvPr id="14" name="Picture 4" descr="lab_logo_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3002" y="223839"/>
            <a:ext cx="1869017" cy="684212"/>
          </a:xfrm>
          <a:prstGeom prst="rect">
            <a:avLst/>
          </a:prstGeom>
          <a:noFill/>
        </p:spPr>
      </p:pic>
      <p:pic>
        <p:nvPicPr>
          <p:cNvPr id="15" name="Picture 5" descr="clock_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72034" y="260351"/>
            <a:ext cx="865717" cy="649288"/>
          </a:xfrm>
          <a:prstGeom prst="rect">
            <a:avLst/>
          </a:prstGeom>
          <a:noFill/>
        </p:spPr>
      </p:pic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9173050" y="399578"/>
            <a:ext cx="666756" cy="357189"/>
          </a:xfrm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CB9665-AF7A-4210-B047-22CE383B08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© 2013 SolidQ –  Think Big. Move Fast.</a:t>
            </a:r>
            <a:endParaRPr lang="en-US" i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 without C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188913"/>
            <a:ext cx="9201177" cy="79216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Lab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&lt;Enter lab title here&gt;</a:t>
            </a:r>
          </a:p>
        </p:txBody>
      </p:sp>
      <p:pic>
        <p:nvPicPr>
          <p:cNvPr id="14" name="Picture 4" descr="lab_logo_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3002" y="223839"/>
            <a:ext cx="1869017" cy="684212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B9665-AF7A-4210-B047-22CE383B08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2013 SolidQ –  Think Big. Move Fast.</a:t>
            </a:r>
            <a:endParaRPr lang="en-US" i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728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5078087"/>
      </p:ext>
    </p:extLst>
  </p:cSld>
  <p:clrMapOvr>
    <a:masterClrMapping/>
  </p:clrMapOvr>
  <p:transition>
    <p:fade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88913"/>
            <a:ext cx="10972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5"/>
            <a:ext cx="10972800" cy="505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839200" y="6381750"/>
            <a:ext cx="2743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9665-AF7A-4210-B047-22CE383B080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609600" y="6356351"/>
            <a:ext cx="416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/>
              <a:t>© 2013 SolidQ –  Think Big. Move Fast.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wm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1" name="Rectangle 6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l-SI" sz="3600" b="1" dirty="0"/>
          </a:p>
          <a:p>
            <a:pPr marL="0" indent="0" algn="ctr">
              <a:lnSpc>
                <a:spcPts val="5200"/>
              </a:lnSpc>
              <a:buNone/>
            </a:pPr>
            <a:r>
              <a:rPr lang="en-US" sz="4000" b="1" dirty="0"/>
              <a:t>Data Science with SQL Server (and Azure SQL Database)</a:t>
            </a:r>
          </a:p>
          <a:p>
            <a:pPr marL="0" indent="0" algn="ctr">
              <a:lnSpc>
                <a:spcPts val="5200"/>
              </a:lnSpc>
              <a:buNone/>
            </a:pPr>
            <a:r>
              <a:rPr lang="sl-SI" b="1" dirty="0"/>
              <a:t>Module 1</a:t>
            </a:r>
            <a:r>
              <a:rPr lang="sl-SI" b="1"/>
              <a:t>: </a:t>
            </a:r>
            <a:r>
              <a:rPr lang="en-US" b="1"/>
              <a:t>Reviewing </a:t>
            </a:r>
            <a:r>
              <a:rPr lang="en-US" b="1" dirty="0"/>
              <a:t>querying with T-SQL </a:t>
            </a:r>
          </a:p>
          <a:p>
            <a:pPr marL="0" indent="0" algn="ctr">
              <a:lnSpc>
                <a:spcPts val="5200"/>
              </a:lnSpc>
              <a:buNone/>
            </a:pPr>
            <a:endParaRPr lang="sl-SI" sz="36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6CE60-4F49-4A8B-96CF-8D8A55113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Interesting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58255-EABA-4287-B8F4-BC3104873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OFFSET … FETCH</a:t>
            </a:r>
            <a:endParaRPr lang="sl-SI" dirty="0"/>
          </a:p>
          <a:p>
            <a:pPr lvl="1"/>
            <a:r>
              <a:rPr lang="sl-SI" dirty="0"/>
              <a:t>Always after ORDER BY</a:t>
            </a:r>
            <a:endParaRPr lang="en-US" dirty="0"/>
          </a:p>
          <a:p>
            <a:r>
              <a:rPr lang="en-US" dirty="0"/>
              <a:t>TOP(n | n percent) (WITH TIES)</a:t>
            </a:r>
            <a:endParaRPr lang="sl-SI" dirty="0"/>
          </a:p>
          <a:p>
            <a:pPr lvl="1"/>
            <a:r>
              <a:rPr lang="sl-SI" dirty="0"/>
              <a:t>Can use without ORDER BY</a:t>
            </a:r>
            <a:endParaRPr lang="en-US" dirty="0"/>
          </a:p>
          <a:p>
            <a:r>
              <a:rPr lang="en-US" dirty="0"/>
              <a:t>(CROSS | OUTER) APPLY</a:t>
            </a:r>
            <a:endParaRPr lang="sl-SI" dirty="0"/>
          </a:p>
          <a:p>
            <a:pPr lvl="1"/>
            <a:r>
              <a:rPr lang="sl-SI" dirty="0"/>
              <a:t>For each row from the left apply a tabular </a:t>
            </a:r>
            <a:r>
              <a:rPr lang="sl-SI"/>
              <a:t>expression or </a:t>
            </a:r>
            <a:r>
              <a:rPr lang="sl-SI" dirty="0"/>
              <a:t>function on the right</a:t>
            </a:r>
          </a:p>
          <a:p>
            <a:pPr lvl="1"/>
            <a:r>
              <a:rPr lang="sl-SI" dirty="0"/>
              <a:t>Right expression can get parameters from the left rowset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725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ts val="5200"/>
              </a:lnSpc>
              <a:buNone/>
            </a:pPr>
            <a:r>
              <a:rPr lang="sl-SI" sz="4000" b="1" dirty="0"/>
              <a:t>End of module 01: </a:t>
            </a:r>
            <a:r>
              <a:rPr lang="en-US" sz="4000" b="1" dirty="0"/>
              <a:t>Reviewing querying with T-SQL 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92393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17C4D-370B-4843-BA7A-D25BA6CD1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Lessons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3C770-27BF-471C-B569-41A557130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Installing SQL Server</a:t>
            </a:r>
          </a:p>
          <a:p>
            <a:pPr lvl="0"/>
            <a:r>
              <a:rPr lang="sl-SI" dirty="0"/>
              <a:t>Data science projects lifecycle</a:t>
            </a:r>
          </a:p>
          <a:p>
            <a:pPr lvl="0"/>
            <a:r>
              <a:rPr lang="en-US" dirty="0"/>
              <a:t>Basic SELECT</a:t>
            </a:r>
            <a:endParaRPr lang="sl-SI" dirty="0"/>
          </a:p>
          <a:p>
            <a:pPr lvl="0"/>
            <a:r>
              <a:rPr lang="sl-SI" dirty="0"/>
              <a:t>Aggregating data</a:t>
            </a:r>
            <a:endParaRPr lang="en-US" dirty="0"/>
          </a:p>
          <a:p>
            <a:r>
              <a:rPr lang="en-US" dirty="0"/>
              <a:t>Introducing subqueries</a:t>
            </a:r>
            <a:r>
              <a:rPr lang="sl-SI" dirty="0"/>
              <a:t> and c</a:t>
            </a:r>
            <a:r>
              <a:rPr lang="en-US" dirty="0" err="1"/>
              <a:t>ommon</a:t>
            </a:r>
            <a:r>
              <a:rPr lang="en-US" dirty="0"/>
              <a:t> table expressions</a:t>
            </a:r>
          </a:p>
          <a:p>
            <a:pPr lvl="0"/>
            <a:r>
              <a:rPr lang="en-US" dirty="0"/>
              <a:t>Window functions</a:t>
            </a:r>
          </a:p>
          <a:p>
            <a:pPr lvl="0"/>
            <a:r>
              <a:rPr lang="en-US" dirty="0"/>
              <a:t>TOP and APPLY</a:t>
            </a:r>
          </a:p>
        </p:txBody>
      </p:sp>
    </p:spTree>
    <p:extLst>
      <p:ext uri="{BB962C8B-B14F-4D97-AF65-F5344CB8AC3E}">
        <p14:creationId xmlns:p14="http://schemas.microsoft.com/office/powerpoint/2010/main" val="3648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6175A-FB41-4190-9DC3-AE23D51DF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Installing SQL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EF22A-CA48-4613-B54A-4C16216CA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use Developer edition (free)</a:t>
            </a:r>
          </a:p>
          <a:p>
            <a:r>
              <a:rPr lang="en-US" dirty="0"/>
              <a:t>Code works with any other edition</a:t>
            </a:r>
          </a:p>
          <a:p>
            <a:pPr lvl="1"/>
            <a:r>
              <a:rPr lang="en-US" dirty="0"/>
              <a:t>T-SQL and the majority of R code works with Azure SQL Database as well</a:t>
            </a:r>
          </a:p>
          <a:p>
            <a:pPr lvl="1"/>
            <a:r>
              <a:rPr lang="en-US" dirty="0"/>
              <a:t>Python currently not supported in  Azure SQL Database</a:t>
            </a:r>
          </a:p>
          <a:p>
            <a:r>
              <a:rPr lang="en-US" dirty="0"/>
              <a:t>Make sure you also install ML Services (In-Database)</a:t>
            </a:r>
          </a:p>
          <a:p>
            <a:pPr lvl="1"/>
            <a:r>
              <a:rPr lang="en-US" dirty="0"/>
              <a:t>R and Python (Java not needed for this course)</a:t>
            </a:r>
          </a:p>
          <a:p>
            <a:r>
              <a:rPr lang="en-US" dirty="0"/>
              <a:t>Install your preferred tool</a:t>
            </a:r>
          </a:p>
          <a:p>
            <a:pPr lvl="1"/>
            <a:r>
              <a:rPr lang="en-US" dirty="0"/>
              <a:t>SQL Server Management Studio, Azure Data Studio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175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Data Science Project </a:t>
            </a:r>
            <a:r>
              <a:rPr lang="en-US" dirty="0"/>
              <a:t>Virtuous Cycle</a:t>
            </a:r>
          </a:p>
        </p:txBody>
      </p:sp>
      <p:pic>
        <p:nvPicPr>
          <p:cNvPr id="5" name="Picture 3" descr="j02977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6313" y="2832101"/>
            <a:ext cx="1041400" cy="1281113"/>
          </a:xfrm>
          <a:prstGeom prst="rect">
            <a:avLst/>
          </a:prstGeom>
          <a:noFill/>
        </p:spPr>
      </p:pic>
      <p:pic>
        <p:nvPicPr>
          <p:cNvPr id="6" name="Picture 4" descr="j02991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7325" y="1482726"/>
            <a:ext cx="1081088" cy="1274763"/>
          </a:xfrm>
          <a:prstGeom prst="rect">
            <a:avLst/>
          </a:prstGeom>
          <a:noFill/>
        </p:spPr>
      </p:pic>
      <p:pic>
        <p:nvPicPr>
          <p:cNvPr id="7" name="Picture 5" descr="j023468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1050" y="3068638"/>
            <a:ext cx="1474788" cy="868362"/>
          </a:xfrm>
          <a:prstGeom prst="rect">
            <a:avLst/>
          </a:prstGeom>
          <a:noFill/>
        </p:spPr>
      </p:pic>
      <p:pic>
        <p:nvPicPr>
          <p:cNvPr id="8" name="Picture 6" descr="j030525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19739" y="4400550"/>
            <a:ext cx="890587" cy="1430338"/>
          </a:xfrm>
          <a:prstGeom prst="rect">
            <a:avLst/>
          </a:prstGeom>
          <a:noFill/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566988" y="1665288"/>
            <a:ext cx="2519362" cy="1008062"/>
          </a:xfrm>
          <a:custGeom>
            <a:avLst/>
            <a:gdLst>
              <a:gd name="G0" fmla="+- 15121 0 0"/>
              <a:gd name="G1" fmla="+- 4558 0 0"/>
              <a:gd name="G2" fmla="+- 12158 0 4558"/>
              <a:gd name="G3" fmla="+- G2 0 4558"/>
              <a:gd name="G4" fmla="*/ G3 32768 32059"/>
              <a:gd name="G5" fmla="*/ G4 1 2"/>
              <a:gd name="G6" fmla="+- 21600 0 15121"/>
              <a:gd name="G7" fmla="*/ G6 4558 6079"/>
              <a:gd name="G8" fmla="+- G7 15121 0"/>
              <a:gd name="T0" fmla="*/ 15121 w 21600"/>
              <a:gd name="T1" fmla="*/ 0 h 21600"/>
              <a:gd name="T2" fmla="*/ 15121 w 21600"/>
              <a:gd name="T3" fmla="*/ 12158 h 21600"/>
              <a:gd name="T4" fmla="*/ 1555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1" y="0"/>
                </a:lnTo>
                <a:lnTo>
                  <a:pt x="15121" y="4558"/>
                </a:lnTo>
                <a:lnTo>
                  <a:pt x="12427" y="4558"/>
                </a:lnTo>
                <a:cubicBezTo>
                  <a:pt x="5564" y="4558"/>
                  <a:pt x="0" y="7961"/>
                  <a:pt x="0" y="12158"/>
                </a:cubicBezTo>
                <a:lnTo>
                  <a:pt x="0" y="21600"/>
                </a:lnTo>
                <a:lnTo>
                  <a:pt x="3109" y="21600"/>
                </a:lnTo>
                <a:lnTo>
                  <a:pt x="3109" y="12158"/>
                </a:lnTo>
                <a:cubicBezTo>
                  <a:pt x="3109" y="9641"/>
                  <a:pt x="7281" y="7600"/>
                  <a:pt x="12427" y="7600"/>
                </a:cubicBezTo>
                <a:lnTo>
                  <a:pt x="15121" y="7600"/>
                </a:lnTo>
                <a:lnTo>
                  <a:pt x="15121" y="1215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5400000">
            <a:off x="7734301" y="674688"/>
            <a:ext cx="1042987" cy="3455988"/>
          </a:xfrm>
          <a:custGeom>
            <a:avLst/>
            <a:gdLst>
              <a:gd name="G0" fmla="+- 15945 0 0"/>
              <a:gd name="G1" fmla="+- 4514 0 0"/>
              <a:gd name="G2" fmla="+- 12158 0 4514"/>
              <a:gd name="G3" fmla="+- G2 0 4514"/>
              <a:gd name="G4" fmla="*/ G3 32768 32059"/>
              <a:gd name="G5" fmla="*/ G4 1 2"/>
              <a:gd name="G6" fmla="+- 21600 0 15945"/>
              <a:gd name="G7" fmla="*/ G6 4514 6079"/>
              <a:gd name="G8" fmla="+- G7 15945 0"/>
              <a:gd name="T0" fmla="*/ 15945 w 21600"/>
              <a:gd name="T1" fmla="*/ 0 h 21600"/>
              <a:gd name="T2" fmla="*/ 15945 w 21600"/>
              <a:gd name="T3" fmla="*/ 12158 h 21600"/>
              <a:gd name="T4" fmla="*/ 160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945" y="0"/>
                </a:lnTo>
                <a:lnTo>
                  <a:pt x="15945" y="4514"/>
                </a:lnTo>
                <a:lnTo>
                  <a:pt x="12427" y="4514"/>
                </a:lnTo>
                <a:cubicBezTo>
                  <a:pt x="5564" y="4514"/>
                  <a:pt x="0" y="7936"/>
                  <a:pt x="0" y="12158"/>
                </a:cubicBezTo>
                <a:lnTo>
                  <a:pt x="0" y="21600"/>
                </a:lnTo>
                <a:lnTo>
                  <a:pt x="3199" y="21600"/>
                </a:lnTo>
                <a:lnTo>
                  <a:pt x="3199" y="12158"/>
                </a:lnTo>
                <a:cubicBezTo>
                  <a:pt x="3199" y="9665"/>
                  <a:pt x="7331" y="7644"/>
                  <a:pt x="12427" y="7644"/>
                </a:cubicBezTo>
                <a:lnTo>
                  <a:pt x="15945" y="7644"/>
                </a:lnTo>
                <a:lnTo>
                  <a:pt x="15945" y="1215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 rot="10800000">
            <a:off x="6600826" y="4437063"/>
            <a:ext cx="2519363" cy="1008062"/>
          </a:xfrm>
          <a:custGeom>
            <a:avLst/>
            <a:gdLst>
              <a:gd name="G0" fmla="+- 15121 0 0"/>
              <a:gd name="G1" fmla="+- 4558 0 0"/>
              <a:gd name="G2" fmla="+- 12158 0 4558"/>
              <a:gd name="G3" fmla="+- G2 0 4558"/>
              <a:gd name="G4" fmla="*/ G3 32768 32059"/>
              <a:gd name="G5" fmla="*/ G4 1 2"/>
              <a:gd name="G6" fmla="+- 21600 0 15121"/>
              <a:gd name="G7" fmla="*/ G6 4558 6079"/>
              <a:gd name="G8" fmla="+- G7 15121 0"/>
              <a:gd name="T0" fmla="*/ 15121 w 21600"/>
              <a:gd name="T1" fmla="*/ 0 h 21600"/>
              <a:gd name="T2" fmla="*/ 15121 w 21600"/>
              <a:gd name="T3" fmla="*/ 12158 h 21600"/>
              <a:gd name="T4" fmla="*/ 1555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1" y="0"/>
                </a:lnTo>
                <a:lnTo>
                  <a:pt x="15121" y="4558"/>
                </a:lnTo>
                <a:lnTo>
                  <a:pt x="12427" y="4558"/>
                </a:lnTo>
                <a:cubicBezTo>
                  <a:pt x="5564" y="4558"/>
                  <a:pt x="0" y="7961"/>
                  <a:pt x="0" y="12158"/>
                </a:cubicBezTo>
                <a:lnTo>
                  <a:pt x="0" y="21600"/>
                </a:lnTo>
                <a:lnTo>
                  <a:pt x="3109" y="21600"/>
                </a:lnTo>
                <a:lnTo>
                  <a:pt x="3109" y="12158"/>
                </a:lnTo>
                <a:cubicBezTo>
                  <a:pt x="3109" y="9641"/>
                  <a:pt x="7281" y="7600"/>
                  <a:pt x="12427" y="7600"/>
                </a:cubicBezTo>
                <a:lnTo>
                  <a:pt x="15121" y="7600"/>
                </a:lnTo>
                <a:lnTo>
                  <a:pt x="15121" y="1215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 rot="16200000">
            <a:off x="3125789" y="3087689"/>
            <a:ext cx="1042987" cy="3455987"/>
          </a:xfrm>
          <a:custGeom>
            <a:avLst/>
            <a:gdLst>
              <a:gd name="G0" fmla="+- 15945 0 0"/>
              <a:gd name="G1" fmla="+- 4514 0 0"/>
              <a:gd name="G2" fmla="+- 12158 0 4514"/>
              <a:gd name="G3" fmla="+- G2 0 4514"/>
              <a:gd name="G4" fmla="*/ G3 32768 32059"/>
              <a:gd name="G5" fmla="*/ G4 1 2"/>
              <a:gd name="G6" fmla="+- 21600 0 15945"/>
              <a:gd name="G7" fmla="*/ G6 4514 6079"/>
              <a:gd name="G8" fmla="+- G7 15945 0"/>
              <a:gd name="T0" fmla="*/ 15945 w 21600"/>
              <a:gd name="T1" fmla="*/ 0 h 21600"/>
              <a:gd name="T2" fmla="*/ 15945 w 21600"/>
              <a:gd name="T3" fmla="*/ 12158 h 21600"/>
              <a:gd name="T4" fmla="*/ 1600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945" y="0"/>
                </a:lnTo>
                <a:lnTo>
                  <a:pt x="15945" y="4514"/>
                </a:lnTo>
                <a:lnTo>
                  <a:pt x="12427" y="4514"/>
                </a:lnTo>
                <a:cubicBezTo>
                  <a:pt x="5564" y="4514"/>
                  <a:pt x="0" y="7936"/>
                  <a:pt x="0" y="12158"/>
                </a:cubicBezTo>
                <a:lnTo>
                  <a:pt x="0" y="21600"/>
                </a:lnTo>
                <a:lnTo>
                  <a:pt x="3199" y="21600"/>
                </a:lnTo>
                <a:lnTo>
                  <a:pt x="3199" y="12158"/>
                </a:lnTo>
                <a:cubicBezTo>
                  <a:pt x="3199" y="9665"/>
                  <a:pt x="7331" y="7644"/>
                  <a:pt x="12427" y="7644"/>
                </a:cubicBezTo>
                <a:lnTo>
                  <a:pt x="15945" y="7644"/>
                </a:lnTo>
                <a:lnTo>
                  <a:pt x="15945" y="1215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4137025" y="4221163"/>
            <a:ext cx="1397000" cy="393700"/>
          </a:xfrm>
          <a:prstGeom prst="wedgeRoundRectCallout">
            <a:avLst>
              <a:gd name="adj1" fmla="val 53977"/>
              <a:gd name="adj2" fmla="val 117338"/>
              <a:gd name="adj3" fmla="val 16667"/>
            </a:avLst>
          </a:pr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sl-SI" b="1">
                <a:solidFill>
                  <a:srgbClr val="FF0000"/>
                </a:solidFill>
                <a:cs typeface="Arial" charset="0"/>
              </a:rPr>
              <a:t>Measure</a:t>
            </a:r>
            <a:endParaRPr lang="en-US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540125" y="2600325"/>
            <a:ext cx="1397000" cy="393700"/>
          </a:xfrm>
          <a:prstGeom prst="wedgeRoundRectCallout">
            <a:avLst>
              <a:gd name="adj1" fmla="val -64431"/>
              <a:gd name="adj2" fmla="val 137097"/>
              <a:gd name="adj3" fmla="val 16667"/>
            </a:avLst>
          </a:pr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sl-SI" b="1">
                <a:solidFill>
                  <a:srgbClr val="FF0000"/>
                </a:solidFill>
                <a:cs typeface="Arial" charset="0"/>
              </a:rPr>
              <a:t>Identify</a:t>
            </a:r>
            <a:endParaRPr lang="en-US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6491289" y="2816225"/>
            <a:ext cx="1476375" cy="393700"/>
          </a:xfrm>
          <a:prstGeom prst="wedgeRoundRectCallout">
            <a:avLst>
              <a:gd name="adj1" fmla="val -58819"/>
              <a:gd name="adj2" fmla="val -140727"/>
              <a:gd name="adj3" fmla="val 16667"/>
            </a:avLst>
          </a:pr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sl-SI" b="1">
                <a:solidFill>
                  <a:srgbClr val="FF0000"/>
                </a:solidFill>
                <a:cs typeface="Arial" charset="0"/>
              </a:rPr>
              <a:t>Transform</a:t>
            </a:r>
            <a:endParaRPr lang="en-US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7032625" y="4184650"/>
            <a:ext cx="1397000" cy="393700"/>
          </a:xfrm>
          <a:prstGeom prst="wedgeRoundRectCallout">
            <a:avLst>
              <a:gd name="adj1" fmla="val 45681"/>
              <a:gd name="adj2" fmla="val -137500"/>
              <a:gd name="adj3" fmla="val 16667"/>
            </a:avLst>
          </a:pr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sl-SI" b="1">
                <a:solidFill>
                  <a:srgbClr val="FF0000"/>
                </a:solidFill>
                <a:cs typeface="Arial" charset="0"/>
              </a:rPr>
              <a:t>Act</a:t>
            </a:r>
            <a:endParaRPr lang="en-US" b="1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9115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CRISP Model</a:t>
            </a:r>
          </a:p>
        </p:txBody>
      </p:sp>
      <p:pic>
        <p:nvPicPr>
          <p:cNvPr id="4" name="Picture 4" descr="j02991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4089" y="2528888"/>
            <a:ext cx="1081087" cy="1274762"/>
          </a:xfrm>
          <a:prstGeom prst="rect">
            <a:avLst/>
          </a:prstGeom>
          <a:noFill/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152651" y="4271963"/>
            <a:ext cx="1476375" cy="393700"/>
          </a:xfrm>
          <a:prstGeom prst="wedgeRoundRectCallout">
            <a:avLst>
              <a:gd name="adj1" fmla="val -7310"/>
              <a:gd name="adj2" fmla="val -172579"/>
              <a:gd name="adj3" fmla="val 16667"/>
            </a:avLst>
          </a:prstGeom>
          <a:solidFill>
            <a:schemeClr val="bg2">
              <a:lumMod val="75000"/>
            </a:schemeClr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sl-SI" b="1" dirty="0">
                <a:solidFill>
                  <a:srgbClr val="FF0000"/>
                </a:solidFill>
                <a:cs typeface="Arial" charset="0"/>
              </a:rPr>
              <a:t>Transform</a:t>
            </a:r>
            <a:endParaRPr lang="en-US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367088" y="2760663"/>
            <a:ext cx="1421992" cy="900112"/>
          </a:xfrm>
          <a:prstGeom prst="rightArrow">
            <a:avLst>
              <a:gd name="adj1" fmla="val 46333"/>
              <a:gd name="adj2" fmla="val 32349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52650" y="5997904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CRISP = Cross Industry Standard Process for Data Mining</a:t>
            </a:r>
            <a:endParaRPr lang="sl-SI" sz="1400" dirty="0">
              <a:solidFill>
                <a:schemeClr val="tx2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692E93E-9235-4C18-905F-D1485A8E264D}"/>
              </a:ext>
            </a:extLst>
          </p:cNvPr>
          <p:cNvGrpSpPr/>
          <p:nvPr/>
        </p:nvGrpSpPr>
        <p:grpSpPr>
          <a:xfrm>
            <a:off x="4876800" y="1219200"/>
            <a:ext cx="4572000" cy="4572000"/>
            <a:chOff x="3352800" y="1219200"/>
            <a:chExt cx="4572000" cy="4572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C9AD137-994D-4998-96CE-CEEA4434E4B3}"/>
                </a:ext>
              </a:extLst>
            </p:cNvPr>
            <p:cNvSpPr/>
            <p:nvPr/>
          </p:nvSpPr>
          <p:spPr>
            <a:xfrm>
              <a:off x="3352800" y="1219200"/>
              <a:ext cx="4572000" cy="4572000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9CCF47-1ADB-42F0-AC8D-FD1A6103E09C}"/>
                </a:ext>
              </a:extLst>
            </p:cNvPr>
            <p:cNvSpPr txBox="1"/>
            <p:nvPr/>
          </p:nvSpPr>
          <p:spPr>
            <a:xfrm>
              <a:off x="3733800" y="2709833"/>
              <a:ext cx="1379131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Business understanding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84DF09E-C796-4C53-87F9-C8187F850A48}"/>
                </a:ext>
              </a:extLst>
            </p:cNvPr>
            <p:cNvSpPr txBox="1"/>
            <p:nvPr/>
          </p:nvSpPr>
          <p:spPr>
            <a:xfrm>
              <a:off x="4949234" y="1678546"/>
              <a:ext cx="1379131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Data understanding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28A060-5389-4C7C-88E5-7FB117D40A5A}"/>
                </a:ext>
              </a:extLst>
            </p:cNvPr>
            <p:cNvSpPr txBox="1"/>
            <p:nvPr/>
          </p:nvSpPr>
          <p:spPr>
            <a:xfrm>
              <a:off x="6107519" y="2709833"/>
              <a:ext cx="1379131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Data preparation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EBE8FB4-75B3-4AFA-A6B1-A9D6AFDD1216}"/>
                </a:ext>
              </a:extLst>
            </p:cNvPr>
            <p:cNvSpPr txBox="1"/>
            <p:nvPr/>
          </p:nvSpPr>
          <p:spPr>
            <a:xfrm>
              <a:off x="6107519" y="3779890"/>
              <a:ext cx="1379131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Data mining modeling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CFEBFE-79CE-4108-B291-E73544ED077D}"/>
                </a:ext>
              </a:extLst>
            </p:cNvPr>
            <p:cNvSpPr txBox="1"/>
            <p:nvPr/>
          </p:nvSpPr>
          <p:spPr>
            <a:xfrm>
              <a:off x="4949233" y="4785545"/>
              <a:ext cx="1379131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Model evaluation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E607051-FB19-45E9-BBB4-2F8D763D4BB2}"/>
                </a:ext>
              </a:extLst>
            </p:cNvPr>
            <p:cNvSpPr txBox="1"/>
            <p:nvPr/>
          </p:nvSpPr>
          <p:spPr>
            <a:xfrm>
              <a:off x="3738767" y="3776246"/>
              <a:ext cx="1379131" cy="52322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Model deployment</a:t>
              </a:r>
            </a:p>
          </p:txBody>
        </p:sp>
        <p:cxnSp>
          <p:nvCxnSpPr>
            <p:cNvPr id="16" name="Connector: Curved 15">
              <a:extLst>
                <a:ext uri="{FF2B5EF4-FFF2-40B4-BE49-F238E27FC236}">
                  <a16:creationId xmlns:a16="http://schemas.microsoft.com/office/drawing/2014/main" id="{F73655BC-3EAE-4082-916A-8BE4FA70306D}"/>
                </a:ext>
              </a:extLst>
            </p:cNvPr>
            <p:cNvCxnSpPr>
              <a:cxnSpLocks/>
              <a:stCxn id="9" idx="0"/>
              <a:endCxn id="10" idx="1"/>
            </p:cNvCxnSpPr>
            <p:nvPr/>
          </p:nvCxnSpPr>
          <p:spPr>
            <a:xfrm rot="5400000" flipH="1" flipV="1">
              <a:off x="4301462" y="2062061"/>
              <a:ext cx="769677" cy="525868"/>
            </a:xfrm>
            <a:prstGeom prst="curvedConnector2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or: Curved 19">
              <a:extLst>
                <a:ext uri="{FF2B5EF4-FFF2-40B4-BE49-F238E27FC236}">
                  <a16:creationId xmlns:a16="http://schemas.microsoft.com/office/drawing/2014/main" id="{4BE5691E-A267-46FB-8389-89E93AFF039F}"/>
                </a:ext>
              </a:extLst>
            </p:cNvPr>
            <p:cNvCxnSpPr>
              <a:cxnSpLocks/>
              <a:stCxn id="10" idx="3"/>
              <a:endCxn id="11" idx="0"/>
            </p:cNvCxnSpPr>
            <p:nvPr/>
          </p:nvCxnSpPr>
          <p:spPr>
            <a:xfrm>
              <a:off x="6328365" y="1940156"/>
              <a:ext cx="468720" cy="769677"/>
            </a:xfrm>
            <a:prstGeom prst="curvedConnector2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ctor: Curved 22">
              <a:extLst>
                <a:ext uri="{FF2B5EF4-FFF2-40B4-BE49-F238E27FC236}">
                  <a16:creationId xmlns:a16="http://schemas.microsoft.com/office/drawing/2014/main" id="{804D3B2C-4A28-4E9D-8F38-386E986B684F}"/>
                </a:ext>
              </a:extLst>
            </p:cNvPr>
            <p:cNvCxnSpPr>
              <a:cxnSpLocks/>
              <a:stCxn id="11" idx="3"/>
              <a:endCxn id="12" idx="3"/>
            </p:cNvCxnSpPr>
            <p:nvPr/>
          </p:nvCxnSpPr>
          <p:spPr>
            <a:xfrm>
              <a:off x="7486650" y="2971443"/>
              <a:ext cx="12700" cy="1070057"/>
            </a:xfrm>
            <a:prstGeom prst="curvedConnector3">
              <a:avLst>
                <a:gd name="adj1" fmla="val 1800000"/>
              </a:avLst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or: Curved 25">
              <a:extLst>
                <a:ext uri="{FF2B5EF4-FFF2-40B4-BE49-F238E27FC236}">
                  <a16:creationId xmlns:a16="http://schemas.microsoft.com/office/drawing/2014/main" id="{0E65B9BA-69A9-401B-AF3E-A58F1527C31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107519" y="2971442"/>
              <a:ext cx="12700" cy="1070057"/>
            </a:xfrm>
            <a:prstGeom prst="curvedConnector3">
              <a:avLst>
                <a:gd name="adj1" fmla="val 1800000"/>
              </a:avLst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or: Curved 28">
              <a:extLst>
                <a:ext uri="{FF2B5EF4-FFF2-40B4-BE49-F238E27FC236}">
                  <a16:creationId xmlns:a16="http://schemas.microsoft.com/office/drawing/2014/main" id="{8A880E35-2526-44ED-B65A-13C8362433D9}"/>
                </a:ext>
              </a:extLst>
            </p:cNvPr>
            <p:cNvCxnSpPr>
              <a:cxnSpLocks/>
              <a:stCxn id="12" idx="2"/>
              <a:endCxn id="13" idx="3"/>
            </p:cNvCxnSpPr>
            <p:nvPr/>
          </p:nvCxnSpPr>
          <p:spPr>
            <a:xfrm rot="5400000">
              <a:off x="6190703" y="4440772"/>
              <a:ext cx="744045" cy="468721"/>
            </a:xfrm>
            <a:prstGeom prst="curvedConnector2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or: Curved 31">
              <a:extLst>
                <a:ext uri="{FF2B5EF4-FFF2-40B4-BE49-F238E27FC236}">
                  <a16:creationId xmlns:a16="http://schemas.microsoft.com/office/drawing/2014/main" id="{FBF70630-EE97-4050-B13E-F16D216BB534}"/>
                </a:ext>
              </a:extLst>
            </p:cNvPr>
            <p:cNvCxnSpPr>
              <a:cxnSpLocks/>
              <a:stCxn id="13" idx="1"/>
              <a:endCxn id="14" idx="2"/>
            </p:cNvCxnSpPr>
            <p:nvPr/>
          </p:nvCxnSpPr>
          <p:spPr>
            <a:xfrm rot="10800000">
              <a:off x="4428333" y="4299467"/>
              <a:ext cx="520900" cy="747689"/>
            </a:xfrm>
            <a:prstGeom prst="curvedConnector2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or: Curved 47">
              <a:extLst>
                <a:ext uri="{FF2B5EF4-FFF2-40B4-BE49-F238E27FC236}">
                  <a16:creationId xmlns:a16="http://schemas.microsoft.com/office/drawing/2014/main" id="{23C839B5-362F-4508-86F7-7FEB0BBF8B92}"/>
                </a:ext>
              </a:extLst>
            </p:cNvPr>
            <p:cNvCxnSpPr>
              <a:cxnSpLocks/>
              <a:stCxn id="13" idx="0"/>
              <a:endCxn id="9" idx="3"/>
            </p:cNvCxnSpPr>
            <p:nvPr/>
          </p:nvCxnSpPr>
          <p:spPr>
            <a:xfrm rot="16200000" flipV="1">
              <a:off x="4468814" y="3615560"/>
              <a:ext cx="1814102" cy="525868"/>
            </a:xfrm>
            <a:prstGeom prst="curvedConnector2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nector: Curved 51">
              <a:extLst>
                <a:ext uri="{FF2B5EF4-FFF2-40B4-BE49-F238E27FC236}">
                  <a16:creationId xmlns:a16="http://schemas.microsoft.com/office/drawing/2014/main" id="{F8FD0541-F4C2-4C8E-8B21-6787B3954948}"/>
                </a:ext>
              </a:extLst>
            </p:cNvPr>
            <p:cNvCxnSpPr>
              <a:cxnSpLocks/>
              <a:stCxn id="10" idx="2"/>
              <a:endCxn id="9" idx="0"/>
            </p:cNvCxnSpPr>
            <p:nvPr/>
          </p:nvCxnSpPr>
          <p:spPr>
            <a:xfrm rot="5400000">
              <a:off x="4777050" y="1848082"/>
              <a:ext cx="508067" cy="1215434"/>
            </a:xfrm>
            <a:prstGeom prst="curvedConnector3">
              <a:avLst>
                <a:gd name="adj1" fmla="val 50000"/>
              </a:avLst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68737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A82DB-359F-432C-970B-B55ABE863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Select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A894E-59EC-4B71-9BA8-259295E4A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</a:t>
            </a:r>
          </a:p>
          <a:p>
            <a:r>
              <a:rPr lang="en-US" dirty="0"/>
              <a:t>FROM</a:t>
            </a:r>
          </a:p>
          <a:p>
            <a:pPr lvl="1"/>
            <a:r>
              <a:rPr lang="en-US" dirty="0"/>
              <a:t>(INNER | OUTER | CROSS) JOIN</a:t>
            </a:r>
          </a:p>
          <a:p>
            <a:r>
              <a:rPr lang="sl-SI"/>
              <a:t>INTO</a:t>
            </a:r>
          </a:p>
          <a:p>
            <a:r>
              <a:rPr lang="en-US" dirty="0"/>
              <a:t>WHERE</a:t>
            </a:r>
            <a:endParaRPr lang="sl-SI" dirty="0"/>
          </a:p>
          <a:p>
            <a:r>
              <a:rPr lang="sl-SI" dirty="0"/>
              <a:t>DISTINCT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903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A82DB-359F-432C-970B-B55ABE863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Aggregating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A894E-59EC-4B71-9BA8-259295E4A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BY</a:t>
            </a:r>
          </a:p>
          <a:p>
            <a:r>
              <a:rPr lang="en-US" dirty="0"/>
              <a:t>HAVING</a:t>
            </a:r>
          </a:p>
          <a:p>
            <a:r>
              <a:rPr lang="en-US" dirty="0"/>
              <a:t>ORDER BY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206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CFA5A-BDFD-4E9D-A24B-4B7C0F592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Subqueries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D881B20-4447-4686-81E0-070CB9D17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224337"/>
              </p:ext>
            </p:extLst>
          </p:nvPr>
        </p:nvGraphicFramePr>
        <p:xfrm>
          <a:off x="609600" y="1447800"/>
          <a:ext cx="108204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080">
                  <a:extLst>
                    <a:ext uri="{9D8B030D-6E8A-4147-A177-3AD203B41FA5}">
                      <a16:colId xmlns:a16="http://schemas.microsoft.com/office/drawing/2014/main" val="2908019648"/>
                    </a:ext>
                  </a:extLst>
                </a:gridCol>
                <a:gridCol w="1798320">
                  <a:extLst>
                    <a:ext uri="{9D8B030D-6E8A-4147-A177-3AD203B41FA5}">
                      <a16:colId xmlns:a16="http://schemas.microsoft.com/office/drawing/2014/main" val="1013053067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29159436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02951669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519893177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l-SI" dirty="0" err="1"/>
                        <a:t>Clause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err="1"/>
                        <a:t>Cols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err="1"/>
                        <a:t>Rows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Re-</a:t>
                      </a:r>
                      <a:r>
                        <a:rPr lang="sl-SI" dirty="0" err="1"/>
                        <a:t>usage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Name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269705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SELECT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2846629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WHERE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910393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FROM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err="1"/>
                        <a:t>Derived</a:t>
                      </a:r>
                      <a:r>
                        <a:rPr lang="sl-SI" dirty="0"/>
                        <a:t> Table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04812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WITH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/>
                        <a:t>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err="1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err="1"/>
                        <a:t>Common</a:t>
                      </a:r>
                      <a:r>
                        <a:rPr lang="sl-SI" dirty="0"/>
                        <a:t> Table </a:t>
                      </a:r>
                      <a:r>
                        <a:rPr lang="sl-SI" dirty="0" err="1"/>
                        <a:t>Expression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383782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5FED72-8CAD-4AC9-8C97-D322F389D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105400"/>
            <a:ext cx="10972800" cy="1219200"/>
          </a:xfrm>
        </p:spPr>
        <p:txBody>
          <a:bodyPr/>
          <a:lstStyle/>
          <a:p>
            <a:r>
              <a:rPr lang="sl-SI" dirty="0"/>
              <a:t>Self contained</a:t>
            </a:r>
          </a:p>
          <a:p>
            <a:r>
              <a:rPr lang="sl-SI" dirty="0"/>
              <a:t>Correlated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90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585BB-CF3B-4706-B29D-92E585B54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Window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0EB5C-25DC-47F1-9C0D-01009A92B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Functions operating on a window (set) of rows defined by an OVER clause</a:t>
            </a:r>
          </a:p>
          <a:p>
            <a:pPr lvl="1"/>
            <a:r>
              <a:rPr lang="en-US" dirty="0"/>
              <a:t>Ranking</a:t>
            </a:r>
          </a:p>
          <a:p>
            <a:pPr lvl="1"/>
            <a:r>
              <a:rPr lang="en-US" dirty="0"/>
              <a:t>Aggregate</a:t>
            </a:r>
          </a:p>
          <a:p>
            <a:pPr lvl="1"/>
            <a:r>
              <a:rPr lang="en-US" dirty="0"/>
              <a:t>Analytic</a:t>
            </a:r>
          </a:p>
          <a:p>
            <a:r>
              <a:rPr lang="en-US" dirty="0"/>
              <a:t>Partition – Order - Frame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A7A6416A-940B-4FC9-95DA-981BF8FC4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4570281"/>
            <a:ext cx="7696200" cy="175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rnd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>
            <a:outerShdw blurRad="317500" dist="38100" dir="2700000" algn="tl" rotWithShape="0">
              <a:schemeClr val="accent1">
                <a:lumMod val="50000"/>
                <a:alpha val="40000"/>
              </a:schemeClr>
            </a:outerShdw>
            <a:softEdge rad="0"/>
          </a:effectLst>
        </p:spPr>
        <p:txBody>
          <a:bodyPr wrap="square" lIns="182880" tIns="45717" rIns="91434" bIns="45717" anchor="ctr">
            <a:spAutoFit/>
          </a:bodyPr>
          <a:lstStyle>
            <a:defPPr>
              <a:defRPr lang="en-US"/>
            </a:defPPr>
            <a:lvl1pPr>
              <a:defRPr sz="1400">
                <a:latin typeface="Lucida Sans Typewriter"/>
              </a:defRPr>
            </a:lvl1pPr>
          </a:lstStyle>
          <a:p>
            <a:r>
              <a:rPr lang="en-US" sz="1800" dirty="0"/>
              <a:t>SELECT </a:t>
            </a:r>
            <a:r>
              <a:rPr lang="en-US" sz="1800" dirty="0" err="1"/>
              <a:t>empid</a:t>
            </a:r>
            <a:r>
              <a:rPr lang="en-US" sz="1800" dirty="0"/>
              <a:t>, </a:t>
            </a:r>
            <a:r>
              <a:rPr lang="en-US" sz="1800" dirty="0" err="1"/>
              <a:t>ordermonth</a:t>
            </a:r>
            <a:r>
              <a:rPr lang="en-US" sz="1800" dirty="0"/>
              <a:t>, qty,</a:t>
            </a:r>
          </a:p>
          <a:p>
            <a:r>
              <a:rPr lang="en-US" sz="1800" dirty="0"/>
              <a:t>  SUM(qty) OVER(PARTITION BY </a:t>
            </a:r>
            <a:r>
              <a:rPr lang="en-US" sz="1800" dirty="0" err="1"/>
              <a:t>empid</a:t>
            </a:r>
            <a:endParaRPr lang="en-US" sz="1800" dirty="0"/>
          </a:p>
          <a:p>
            <a:r>
              <a:rPr lang="en-US" sz="1800" dirty="0"/>
              <a:t>                ORDER BY </a:t>
            </a:r>
            <a:r>
              <a:rPr lang="en-US" sz="1800" dirty="0" err="1"/>
              <a:t>ordermonth</a:t>
            </a:r>
            <a:endParaRPr lang="en-US" sz="1800" dirty="0"/>
          </a:p>
          <a:p>
            <a:r>
              <a:rPr lang="en-US" sz="1800" dirty="0"/>
              <a:t>                ROWS BETWEEN UNBOUNDED PRECEDING</a:t>
            </a:r>
          </a:p>
          <a:p>
            <a:r>
              <a:rPr lang="en-US" sz="1800" dirty="0"/>
              <a:t>                         AND CURRENT ROW) AS </a:t>
            </a:r>
            <a:r>
              <a:rPr lang="en-US" sz="1800" dirty="0" err="1"/>
              <a:t>runqty</a:t>
            </a:r>
            <a:endParaRPr lang="en-US" sz="1800" dirty="0"/>
          </a:p>
          <a:p>
            <a:r>
              <a:rPr lang="en-US" sz="1800" dirty="0"/>
              <a:t>FROM </a:t>
            </a:r>
            <a:r>
              <a:rPr lang="en-US" sz="1800" dirty="0" err="1"/>
              <a:t>Sales.EmpOrders</a:t>
            </a:r>
            <a:r>
              <a:rPr lang="en-US" sz="18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982082304"/>
      </p:ext>
    </p:extLst>
  </p:cSld>
  <p:clrMapOvr>
    <a:masterClrMapping/>
  </p:clrMapOvr>
</p:sld>
</file>

<file path=ppt/theme/theme1.xml><?xml version="1.0" encoding="utf-8"?>
<a:theme xmlns:a="http://schemas.openxmlformats.org/drawingml/2006/main" name="SolidQCourseTemplate">
  <a:themeElements>
    <a:clrScheme name="SolidQ New Palette 20110510">
      <a:dk1>
        <a:sysClr val="windowText" lastClr="000000"/>
      </a:dk1>
      <a:lt1>
        <a:srgbClr val="FFFFFF"/>
      </a:lt1>
      <a:dk2>
        <a:srgbClr val="003052"/>
      </a:dk2>
      <a:lt2>
        <a:srgbClr val="E1F0F5"/>
      </a:lt2>
      <a:accent1>
        <a:srgbClr val="887E6F"/>
      </a:accent1>
      <a:accent2>
        <a:srgbClr val="9FC2D3"/>
      </a:accent2>
      <a:accent3>
        <a:srgbClr val="D52C33"/>
      </a:accent3>
      <a:accent4>
        <a:srgbClr val="FFC945"/>
      </a:accent4>
      <a:accent5>
        <a:srgbClr val="9F9311"/>
      </a:accent5>
      <a:accent6>
        <a:srgbClr val="E6942D"/>
      </a:accent6>
      <a:hlink>
        <a:srgbClr val="0000FF"/>
      </a:hlink>
      <a:folHlink>
        <a:srgbClr val="B674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C7F9DCE47B1948AD6DBF88A457233B" ma:contentTypeVersion="1" ma:contentTypeDescription="Create a new document." ma:contentTypeScope="" ma:versionID="5f6a80bad15b8aeb0d84eea324c70bac">
  <xsd:schema xmlns:xsd="http://www.w3.org/2001/XMLSchema" xmlns:xs="http://www.w3.org/2001/XMLSchema" xmlns:p="http://schemas.microsoft.com/office/2006/metadata/properties" xmlns:ns2="71d2365e-429e-4e55-b1c0-8a780321cab3" targetNamespace="http://schemas.microsoft.com/office/2006/metadata/properties" ma:root="true" ma:fieldsID="abcc3fb238016b0ddface90a0038d231" ns2:_="">
    <xsd:import namespace="71d2365e-429e-4e55-b1c0-8a780321cab3"/>
    <xsd:element name="properties">
      <xsd:complexType>
        <xsd:sequence>
          <xsd:element name="documentManagement">
            <xsd:complexType>
              <xsd:all>
                <xsd:element ref="ns2:Old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d2365e-429e-4e55-b1c0-8a780321cab3" elementFormDefault="qualified">
    <xsd:import namespace="http://schemas.microsoft.com/office/2006/documentManagement/types"/>
    <xsd:import namespace="http://schemas.microsoft.com/office/infopath/2007/PartnerControls"/>
    <xsd:element name="OldId" ma:index="8" nillable="true" ma:displayName="OldId" ma:hidden="true" ma:internalName="OldId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xsi="http://www.w3.org/2001/XMLSchema-instance" xmlns:p="http://schemas.microsoft.com/office/2006/metadata/properties">
  <documentManagement>
    <OldId xmlns="71d2365e-429e-4e55-b1c0-8a780321cab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8D7122-6169-4762-A79C-3EEFC04E08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d2365e-429e-4e55-b1c0-8a780321ca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6D67AF-0C85-4258-AAAE-85AE0861C5F1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71d2365e-429e-4e55-b1c0-8a780321cab3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AB5B96DB-AC95-4D00-9B03-A7DBA765BD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7814</TotalTime>
  <Words>330</Words>
  <Application>Microsoft Office PowerPoint</Application>
  <PresentationFormat>Widescreen</PresentationFormat>
  <Paragraphs>94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Lucida Sans Typewriter</vt:lpstr>
      <vt:lpstr>SolidQCourseTemplate</vt:lpstr>
      <vt:lpstr>PowerPoint Presentation</vt:lpstr>
      <vt:lpstr>Lessons</vt:lpstr>
      <vt:lpstr>Installing SQL Server</vt:lpstr>
      <vt:lpstr>Data Science Project Virtuous Cycle</vt:lpstr>
      <vt:lpstr>The CRISP Model</vt:lpstr>
      <vt:lpstr>Basic Select</vt:lpstr>
      <vt:lpstr>Aggregating Data</vt:lpstr>
      <vt:lpstr>Subqueries</vt:lpstr>
      <vt:lpstr>Window Functions</vt:lpstr>
      <vt:lpstr>Other Interesting Operators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JBudd</dc:creator>
  <cp:lastModifiedBy>Administrator</cp:lastModifiedBy>
  <cp:revision>383</cp:revision>
  <cp:lastPrinted>2012-07-27T16:27:55Z</cp:lastPrinted>
  <dcterms:created xsi:type="dcterms:W3CDTF">2007-10-01T14:03:25Z</dcterms:created>
  <dcterms:modified xsi:type="dcterms:W3CDTF">2020-04-03T09:55:38Z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0x01010044C7F9DCE47B1948AD6DBF88A457233B</vt:lpwstr>
  </property>
  <property fmtid="{D5CDD505-2E9C-101B-9397-08002B2CF9AE}" pid="3" name="Order">
    <vt:r8>402200</vt:r8>
  </property>
</Properties>
</file>